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66" r:id="rId4"/>
    <p:sldId id="267" r:id="rId5"/>
    <p:sldId id="268" r:id="rId6"/>
    <p:sldId id="269" r:id="rId7"/>
    <p:sldId id="271" r:id="rId8"/>
    <p:sldId id="272" r:id="rId9"/>
    <p:sldId id="274" r:id="rId10"/>
    <p:sldId id="261" r:id="rId11"/>
    <p:sldId id="263" r:id="rId12"/>
    <p:sldId id="264" r:id="rId13"/>
    <p:sldId id="265" r:id="rId14"/>
    <p:sldId id="260"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8" d="100"/>
          <a:sy n="88" d="100"/>
        </p:scale>
        <p:origin x="-3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1.png>
</file>

<file path=ppt/media/image12.png>
</file>

<file path=ppt/media/image13.JPG>
</file>

<file path=ppt/media/image14.JPG>
</file>

<file path=ppt/media/image1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A847ACF-04D6-9C49-A4F6-F7EE5688AED4}" type="datetimeFigureOut">
              <a:rPr lang="en-US" smtClean="0"/>
              <a:t>14/07/2014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D76653-0547-564D-810C-87DF2519F6C1}" type="slidenum">
              <a:rPr lang="en-US" smtClean="0"/>
              <a:t>‹#›</a:t>
            </a:fld>
            <a:endParaRPr lang="en-US"/>
          </a:p>
        </p:txBody>
      </p:sp>
    </p:spTree>
    <p:extLst>
      <p:ext uri="{BB962C8B-B14F-4D97-AF65-F5344CB8AC3E}">
        <p14:creationId xmlns:p14="http://schemas.microsoft.com/office/powerpoint/2010/main" val="5945537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A847ACF-04D6-9C49-A4F6-F7EE5688AED4}" type="datetimeFigureOut">
              <a:rPr lang="en-US" smtClean="0"/>
              <a:t>14/07/2014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D76653-0547-564D-810C-87DF2519F6C1}" type="slidenum">
              <a:rPr lang="en-US" smtClean="0"/>
              <a:t>‹#›</a:t>
            </a:fld>
            <a:endParaRPr lang="en-US"/>
          </a:p>
        </p:txBody>
      </p:sp>
    </p:spTree>
    <p:extLst>
      <p:ext uri="{BB962C8B-B14F-4D97-AF65-F5344CB8AC3E}">
        <p14:creationId xmlns:p14="http://schemas.microsoft.com/office/powerpoint/2010/main" val="452298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A847ACF-04D6-9C49-A4F6-F7EE5688AED4}" type="datetimeFigureOut">
              <a:rPr lang="en-US" smtClean="0"/>
              <a:t>14/07/2014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D76653-0547-564D-810C-87DF2519F6C1}" type="slidenum">
              <a:rPr lang="en-US" smtClean="0"/>
              <a:t>‹#›</a:t>
            </a:fld>
            <a:endParaRPr lang="en-US"/>
          </a:p>
        </p:txBody>
      </p:sp>
    </p:spTree>
    <p:extLst>
      <p:ext uri="{BB962C8B-B14F-4D97-AF65-F5344CB8AC3E}">
        <p14:creationId xmlns:p14="http://schemas.microsoft.com/office/powerpoint/2010/main" val="1686726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A847ACF-04D6-9C49-A4F6-F7EE5688AED4}" type="datetimeFigureOut">
              <a:rPr lang="en-US" smtClean="0"/>
              <a:t>14/07/2014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D76653-0547-564D-810C-87DF2519F6C1}" type="slidenum">
              <a:rPr lang="en-US" smtClean="0"/>
              <a:t>‹#›</a:t>
            </a:fld>
            <a:endParaRPr lang="en-US"/>
          </a:p>
        </p:txBody>
      </p:sp>
    </p:spTree>
    <p:extLst>
      <p:ext uri="{BB962C8B-B14F-4D97-AF65-F5344CB8AC3E}">
        <p14:creationId xmlns:p14="http://schemas.microsoft.com/office/powerpoint/2010/main" val="813069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A847ACF-04D6-9C49-A4F6-F7EE5688AED4}" type="datetimeFigureOut">
              <a:rPr lang="en-US" smtClean="0"/>
              <a:t>14/07/2014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D76653-0547-564D-810C-87DF2519F6C1}" type="slidenum">
              <a:rPr lang="en-US" smtClean="0"/>
              <a:t>‹#›</a:t>
            </a:fld>
            <a:endParaRPr lang="en-US"/>
          </a:p>
        </p:txBody>
      </p:sp>
    </p:spTree>
    <p:extLst>
      <p:ext uri="{BB962C8B-B14F-4D97-AF65-F5344CB8AC3E}">
        <p14:creationId xmlns:p14="http://schemas.microsoft.com/office/powerpoint/2010/main" val="31849797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A847ACF-04D6-9C49-A4F6-F7EE5688AED4}" type="datetimeFigureOut">
              <a:rPr lang="en-US" smtClean="0"/>
              <a:t>14/07/2014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D76653-0547-564D-810C-87DF2519F6C1}" type="slidenum">
              <a:rPr lang="en-US" smtClean="0"/>
              <a:t>‹#›</a:t>
            </a:fld>
            <a:endParaRPr lang="en-US"/>
          </a:p>
        </p:txBody>
      </p:sp>
    </p:spTree>
    <p:extLst>
      <p:ext uri="{BB962C8B-B14F-4D97-AF65-F5344CB8AC3E}">
        <p14:creationId xmlns:p14="http://schemas.microsoft.com/office/powerpoint/2010/main" val="988663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A847ACF-04D6-9C49-A4F6-F7EE5688AED4}" type="datetimeFigureOut">
              <a:rPr lang="en-US" smtClean="0"/>
              <a:t>14/07/2014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BD76653-0547-564D-810C-87DF2519F6C1}" type="slidenum">
              <a:rPr lang="en-US" smtClean="0"/>
              <a:t>‹#›</a:t>
            </a:fld>
            <a:endParaRPr lang="en-US"/>
          </a:p>
        </p:txBody>
      </p:sp>
    </p:spTree>
    <p:extLst>
      <p:ext uri="{BB962C8B-B14F-4D97-AF65-F5344CB8AC3E}">
        <p14:creationId xmlns:p14="http://schemas.microsoft.com/office/powerpoint/2010/main" val="1369309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A847ACF-04D6-9C49-A4F6-F7EE5688AED4}" type="datetimeFigureOut">
              <a:rPr lang="en-US" smtClean="0"/>
              <a:t>14/07/2014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BD76653-0547-564D-810C-87DF2519F6C1}" type="slidenum">
              <a:rPr lang="en-US" smtClean="0"/>
              <a:t>‹#›</a:t>
            </a:fld>
            <a:endParaRPr lang="en-US"/>
          </a:p>
        </p:txBody>
      </p:sp>
    </p:spTree>
    <p:extLst>
      <p:ext uri="{BB962C8B-B14F-4D97-AF65-F5344CB8AC3E}">
        <p14:creationId xmlns:p14="http://schemas.microsoft.com/office/powerpoint/2010/main" val="3817573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847ACF-04D6-9C49-A4F6-F7EE5688AED4}" type="datetimeFigureOut">
              <a:rPr lang="en-US" smtClean="0"/>
              <a:t>14/07/2014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BD76653-0547-564D-810C-87DF2519F6C1}" type="slidenum">
              <a:rPr lang="en-US" smtClean="0"/>
              <a:t>‹#›</a:t>
            </a:fld>
            <a:endParaRPr lang="en-US"/>
          </a:p>
        </p:txBody>
      </p:sp>
    </p:spTree>
    <p:extLst>
      <p:ext uri="{BB962C8B-B14F-4D97-AF65-F5344CB8AC3E}">
        <p14:creationId xmlns:p14="http://schemas.microsoft.com/office/powerpoint/2010/main" val="716792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A847ACF-04D6-9C49-A4F6-F7EE5688AED4}" type="datetimeFigureOut">
              <a:rPr lang="en-US" smtClean="0"/>
              <a:t>14/07/2014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D76653-0547-564D-810C-87DF2519F6C1}" type="slidenum">
              <a:rPr lang="en-US" smtClean="0"/>
              <a:t>‹#›</a:t>
            </a:fld>
            <a:endParaRPr lang="en-US"/>
          </a:p>
        </p:txBody>
      </p:sp>
    </p:spTree>
    <p:extLst>
      <p:ext uri="{BB962C8B-B14F-4D97-AF65-F5344CB8AC3E}">
        <p14:creationId xmlns:p14="http://schemas.microsoft.com/office/powerpoint/2010/main" val="894858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A847ACF-04D6-9C49-A4F6-F7EE5688AED4}" type="datetimeFigureOut">
              <a:rPr lang="en-US" smtClean="0"/>
              <a:t>14/07/2014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D76653-0547-564D-810C-87DF2519F6C1}" type="slidenum">
              <a:rPr lang="en-US" smtClean="0"/>
              <a:t>‹#›</a:t>
            </a:fld>
            <a:endParaRPr lang="en-US"/>
          </a:p>
        </p:txBody>
      </p:sp>
    </p:spTree>
    <p:extLst>
      <p:ext uri="{BB962C8B-B14F-4D97-AF65-F5344CB8AC3E}">
        <p14:creationId xmlns:p14="http://schemas.microsoft.com/office/powerpoint/2010/main" val="205518537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847ACF-04D6-9C49-A4F6-F7EE5688AED4}" type="datetimeFigureOut">
              <a:rPr lang="en-US" smtClean="0"/>
              <a:t>14/07/2014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D76653-0547-564D-810C-87DF2519F6C1}" type="slidenum">
              <a:rPr lang="en-US" smtClean="0"/>
              <a:t>‹#›</a:t>
            </a:fld>
            <a:endParaRPr lang="en-US"/>
          </a:p>
        </p:txBody>
      </p:sp>
    </p:spTree>
    <p:extLst>
      <p:ext uri="{BB962C8B-B14F-4D97-AF65-F5344CB8AC3E}">
        <p14:creationId xmlns:p14="http://schemas.microsoft.com/office/powerpoint/2010/main" val="26453163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 Id="rId3" Type="http://schemas.openxmlformats.org/officeDocument/2006/relationships/image" Target="../media/image10.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image" Target="../media/image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E224 – 2014 Results</a:t>
            </a:r>
            <a:endParaRPr lang="en-US" dirty="0"/>
          </a:p>
        </p:txBody>
      </p:sp>
    </p:spTree>
    <p:extLst>
      <p:ext uri="{BB962C8B-B14F-4D97-AF65-F5344CB8AC3E}">
        <p14:creationId xmlns:p14="http://schemas.microsoft.com/office/powerpoint/2010/main" val="2115124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23222"/>
            <a:ext cx="8229600" cy="1143000"/>
          </a:xfrm>
        </p:spPr>
        <p:txBody>
          <a:bodyPr>
            <a:normAutofit fontScale="90000"/>
          </a:bodyPr>
          <a:lstStyle/>
          <a:p>
            <a:r>
              <a:rPr lang="en-US" dirty="0" smtClean="0"/>
              <a:t>Experimental Setup for 2014</a:t>
            </a:r>
            <a:br>
              <a:rPr lang="en-US" dirty="0" smtClean="0"/>
            </a:br>
            <a:r>
              <a:rPr lang="en-US" dirty="0" smtClean="0"/>
              <a:t>Diagrams and Images</a:t>
            </a:r>
            <a:endParaRPr lang="en-US" dirty="0"/>
          </a:p>
        </p:txBody>
      </p:sp>
    </p:spTree>
    <p:extLst>
      <p:ext uri="{BB962C8B-B14F-4D97-AF65-F5344CB8AC3E}">
        <p14:creationId xmlns:p14="http://schemas.microsoft.com/office/powerpoint/2010/main" val="2683761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758" y="0"/>
            <a:ext cx="2151760" cy="461665"/>
          </a:xfrm>
          <a:prstGeom prst="rect">
            <a:avLst/>
          </a:prstGeom>
          <a:solidFill>
            <a:schemeClr val="bg1"/>
          </a:solidFill>
        </p:spPr>
        <p:txBody>
          <a:bodyPr wrap="square" rtlCol="0">
            <a:spAutoFit/>
          </a:bodyPr>
          <a:lstStyle/>
          <a:p>
            <a:r>
              <a:rPr lang="en-US" sz="2400" dirty="0" smtClean="0"/>
              <a:t>Pickoff System</a:t>
            </a:r>
            <a:endParaRPr lang="en-US" sz="2400" dirty="0"/>
          </a:p>
        </p:txBody>
      </p:sp>
      <p:grpSp>
        <p:nvGrpSpPr>
          <p:cNvPr id="3" name="Group 2"/>
          <p:cNvGrpSpPr/>
          <p:nvPr/>
        </p:nvGrpSpPr>
        <p:grpSpPr>
          <a:xfrm>
            <a:off x="0" y="0"/>
            <a:ext cx="9144000" cy="6858000"/>
            <a:chOff x="0" y="0"/>
            <a:chExt cx="9144000" cy="6858000"/>
          </a:xfrm>
        </p:grpSpPr>
        <p:pic>
          <p:nvPicPr>
            <p:cNvPr id="9" name="Picture 8" descr="IMG_0078.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TextBox 5"/>
            <p:cNvSpPr txBox="1"/>
            <p:nvPr/>
          </p:nvSpPr>
          <p:spPr>
            <a:xfrm>
              <a:off x="1946623" y="5264049"/>
              <a:ext cx="433789" cy="369332"/>
            </a:xfrm>
            <a:prstGeom prst="rect">
              <a:avLst/>
            </a:prstGeom>
            <a:solidFill>
              <a:schemeClr val="bg1"/>
            </a:solidFill>
          </p:spPr>
          <p:txBody>
            <a:bodyPr wrap="square" rtlCol="0">
              <a:spAutoFit/>
            </a:bodyPr>
            <a:lstStyle/>
            <a:p>
              <a:r>
                <a:rPr lang="en-US" dirty="0" smtClean="0"/>
                <a:t>P1</a:t>
              </a:r>
              <a:endParaRPr lang="en-US" dirty="0"/>
            </a:p>
          </p:txBody>
        </p:sp>
        <p:sp>
          <p:nvSpPr>
            <p:cNvPr id="7" name="TextBox 6"/>
            <p:cNvSpPr txBox="1"/>
            <p:nvPr/>
          </p:nvSpPr>
          <p:spPr>
            <a:xfrm>
              <a:off x="1550806" y="3017528"/>
              <a:ext cx="835293" cy="369332"/>
            </a:xfrm>
            <a:prstGeom prst="rect">
              <a:avLst/>
            </a:prstGeom>
            <a:solidFill>
              <a:schemeClr val="bg1"/>
            </a:solidFill>
          </p:spPr>
          <p:txBody>
            <a:bodyPr wrap="square" rtlCol="0">
              <a:spAutoFit/>
            </a:bodyPr>
            <a:lstStyle/>
            <a:p>
              <a:r>
                <a:rPr lang="en-US" dirty="0" err="1" smtClean="0"/>
                <a:t>Axicon</a:t>
              </a:r>
              <a:endParaRPr lang="en-US" dirty="0"/>
            </a:p>
          </p:txBody>
        </p:sp>
        <p:cxnSp>
          <p:nvCxnSpPr>
            <p:cNvPr id="8" name="Straight Arrow Connector 7"/>
            <p:cNvCxnSpPr/>
            <p:nvPr/>
          </p:nvCxnSpPr>
          <p:spPr>
            <a:xfrm>
              <a:off x="2633848" y="5456608"/>
              <a:ext cx="1865643" cy="783996"/>
            </a:xfrm>
            <a:prstGeom prst="straightConnector1">
              <a:avLst/>
            </a:prstGeom>
            <a:ln>
              <a:solidFill>
                <a:srgbClr val="FF0000"/>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2477071" y="3386860"/>
              <a:ext cx="1489379" cy="878075"/>
            </a:xfrm>
            <a:prstGeom prst="straightConnector1">
              <a:avLst/>
            </a:prstGeom>
            <a:ln>
              <a:solidFill>
                <a:srgbClr val="FF0000"/>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7175995" y="5910380"/>
              <a:ext cx="443352" cy="376390"/>
            </a:xfrm>
            <a:prstGeom prst="rect">
              <a:avLst/>
            </a:prstGeom>
            <a:solidFill>
              <a:schemeClr val="bg1"/>
            </a:solidFill>
          </p:spPr>
          <p:txBody>
            <a:bodyPr wrap="square" rtlCol="0">
              <a:spAutoFit/>
            </a:bodyPr>
            <a:lstStyle/>
            <a:p>
              <a:r>
                <a:rPr lang="en-US" dirty="0" smtClean="0"/>
                <a:t>P2</a:t>
              </a:r>
              <a:endParaRPr lang="en-US" dirty="0"/>
            </a:p>
          </p:txBody>
        </p:sp>
        <p:sp>
          <p:nvSpPr>
            <p:cNvPr id="16" name="TextBox 15"/>
            <p:cNvSpPr txBox="1"/>
            <p:nvPr/>
          </p:nvSpPr>
          <p:spPr>
            <a:xfrm>
              <a:off x="7175995" y="4894717"/>
              <a:ext cx="1213747" cy="369332"/>
            </a:xfrm>
            <a:prstGeom prst="rect">
              <a:avLst/>
            </a:prstGeom>
            <a:solidFill>
              <a:schemeClr val="bg1"/>
            </a:solidFill>
          </p:spPr>
          <p:txBody>
            <a:bodyPr wrap="square" rtlCol="0">
              <a:spAutoFit/>
            </a:bodyPr>
            <a:lstStyle/>
            <a:p>
              <a:r>
                <a:rPr lang="en-US" dirty="0" err="1" smtClean="0"/>
                <a:t>Waveplate</a:t>
              </a:r>
              <a:endParaRPr lang="en-US" dirty="0"/>
            </a:p>
          </p:txBody>
        </p:sp>
        <p:sp>
          <p:nvSpPr>
            <p:cNvPr id="17" name="Oval 16"/>
            <p:cNvSpPr/>
            <p:nvPr/>
          </p:nvSpPr>
          <p:spPr>
            <a:xfrm>
              <a:off x="6427844" y="5910380"/>
              <a:ext cx="783883" cy="64287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p:cNvSpPr/>
            <p:nvPr/>
          </p:nvSpPr>
          <p:spPr>
            <a:xfrm>
              <a:off x="6035902" y="4813731"/>
              <a:ext cx="1175825" cy="64287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5796361" y="2127123"/>
              <a:ext cx="783883" cy="64287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6206168" y="1750733"/>
              <a:ext cx="443352" cy="376390"/>
            </a:xfrm>
            <a:prstGeom prst="rect">
              <a:avLst/>
            </a:prstGeom>
            <a:solidFill>
              <a:schemeClr val="bg1"/>
            </a:solidFill>
          </p:spPr>
          <p:txBody>
            <a:bodyPr wrap="square" rtlCol="0">
              <a:spAutoFit/>
            </a:bodyPr>
            <a:lstStyle/>
            <a:p>
              <a:r>
                <a:rPr lang="en-US" dirty="0" smtClean="0"/>
                <a:t>P3</a:t>
              </a:r>
              <a:endParaRPr lang="en-US" dirty="0"/>
            </a:p>
          </p:txBody>
        </p:sp>
      </p:grpSp>
      <p:sp>
        <p:nvSpPr>
          <p:cNvPr id="21" name="TextBox 20"/>
          <p:cNvSpPr txBox="1"/>
          <p:nvPr/>
        </p:nvSpPr>
        <p:spPr>
          <a:xfrm>
            <a:off x="11757" y="0"/>
            <a:ext cx="2043883" cy="461665"/>
          </a:xfrm>
          <a:prstGeom prst="rect">
            <a:avLst/>
          </a:prstGeom>
          <a:solidFill>
            <a:schemeClr val="bg1"/>
          </a:solidFill>
        </p:spPr>
        <p:txBody>
          <a:bodyPr wrap="square" rtlCol="0">
            <a:spAutoFit/>
          </a:bodyPr>
          <a:lstStyle/>
          <a:p>
            <a:r>
              <a:rPr lang="en-US" sz="2400" dirty="0" smtClean="0"/>
              <a:t>Pickoff System</a:t>
            </a:r>
            <a:endParaRPr lang="en-US" sz="2400" dirty="0"/>
          </a:p>
        </p:txBody>
      </p:sp>
    </p:spTree>
    <p:extLst>
      <p:ext uri="{BB962C8B-B14F-4D97-AF65-F5344CB8AC3E}">
        <p14:creationId xmlns:p14="http://schemas.microsoft.com/office/powerpoint/2010/main" val="1479838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G_0083.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p:cNvSpPr txBox="1"/>
          <p:nvPr/>
        </p:nvSpPr>
        <p:spPr>
          <a:xfrm>
            <a:off x="11757" y="0"/>
            <a:ext cx="2136083" cy="461665"/>
          </a:xfrm>
          <a:prstGeom prst="rect">
            <a:avLst/>
          </a:prstGeom>
          <a:solidFill>
            <a:schemeClr val="bg1"/>
          </a:solidFill>
        </p:spPr>
        <p:txBody>
          <a:bodyPr wrap="square" rtlCol="0">
            <a:spAutoFit/>
          </a:bodyPr>
          <a:lstStyle/>
          <a:p>
            <a:r>
              <a:rPr lang="en-US" sz="2400" dirty="0" smtClean="0"/>
              <a:t>Output System</a:t>
            </a:r>
            <a:endParaRPr lang="en-US" sz="2400" dirty="0"/>
          </a:p>
        </p:txBody>
      </p:sp>
      <p:sp>
        <p:nvSpPr>
          <p:cNvPr id="4" name="Oval 3"/>
          <p:cNvSpPr/>
          <p:nvPr/>
        </p:nvSpPr>
        <p:spPr>
          <a:xfrm>
            <a:off x="3429035" y="2350097"/>
            <a:ext cx="960714" cy="859013"/>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3317106" y="1641046"/>
            <a:ext cx="1115304" cy="646331"/>
          </a:xfrm>
          <a:prstGeom prst="rect">
            <a:avLst/>
          </a:prstGeom>
          <a:solidFill>
            <a:schemeClr val="bg1"/>
          </a:solidFill>
        </p:spPr>
        <p:txBody>
          <a:bodyPr wrap="square" rtlCol="0">
            <a:spAutoFit/>
          </a:bodyPr>
          <a:lstStyle/>
          <a:p>
            <a:r>
              <a:rPr lang="en-US" dirty="0" smtClean="0"/>
              <a:t>DS Gold Mirror</a:t>
            </a:r>
            <a:endParaRPr lang="en-US" dirty="0"/>
          </a:p>
        </p:txBody>
      </p:sp>
      <p:sp>
        <p:nvSpPr>
          <p:cNvPr id="6" name="Oval 5"/>
          <p:cNvSpPr/>
          <p:nvPr/>
        </p:nvSpPr>
        <p:spPr>
          <a:xfrm>
            <a:off x="5032532" y="2540145"/>
            <a:ext cx="846594" cy="862395"/>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5016856" y="1793446"/>
            <a:ext cx="1802930" cy="646331"/>
          </a:xfrm>
          <a:prstGeom prst="rect">
            <a:avLst/>
          </a:prstGeom>
          <a:solidFill>
            <a:schemeClr val="bg1"/>
          </a:solidFill>
        </p:spPr>
        <p:txBody>
          <a:bodyPr wrap="square" rtlCol="0">
            <a:spAutoFit/>
          </a:bodyPr>
          <a:lstStyle/>
          <a:p>
            <a:r>
              <a:rPr lang="en-US" dirty="0" smtClean="0"/>
              <a:t>Motorized beam splitter</a:t>
            </a:r>
            <a:endParaRPr lang="en-US" dirty="0"/>
          </a:p>
        </p:txBody>
      </p:sp>
      <p:sp>
        <p:nvSpPr>
          <p:cNvPr id="8" name="TextBox 7"/>
          <p:cNvSpPr txBox="1"/>
          <p:nvPr/>
        </p:nvSpPr>
        <p:spPr>
          <a:xfrm>
            <a:off x="4098799" y="3607916"/>
            <a:ext cx="1039101" cy="369332"/>
          </a:xfrm>
          <a:prstGeom prst="rect">
            <a:avLst/>
          </a:prstGeom>
          <a:solidFill>
            <a:schemeClr val="bg1"/>
          </a:solidFill>
        </p:spPr>
        <p:txBody>
          <a:bodyPr wrap="square" rtlCol="0">
            <a:spAutoFit/>
          </a:bodyPr>
          <a:lstStyle/>
          <a:p>
            <a:r>
              <a:rPr lang="en-US" dirty="0" smtClean="0"/>
              <a:t>1m lens</a:t>
            </a:r>
            <a:endParaRPr lang="en-US" dirty="0"/>
          </a:p>
        </p:txBody>
      </p:sp>
      <p:sp>
        <p:nvSpPr>
          <p:cNvPr id="9" name="Oval 8"/>
          <p:cNvSpPr/>
          <p:nvPr/>
        </p:nvSpPr>
        <p:spPr>
          <a:xfrm>
            <a:off x="4248649" y="3094079"/>
            <a:ext cx="627107" cy="477206"/>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6835453" y="2925093"/>
            <a:ext cx="1630477" cy="369332"/>
          </a:xfrm>
          <a:prstGeom prst="rect">
            <a:avLst/>
          </a:prstGeom>
          <a:solidFill>
            <a:schemeClr val="bg1"/>
          </a:solidFill>
        </p:spPr>
        <p:txBody>
          <a:bodyPr wrap="square" rtlCol="0">
            <a:spAutoFit/>
          </a:bodyPr>
          <a:lstStyle/>
          <a:p>
            <a:r>
              <a:rPr lang="en-US" dirty="0" smtClean="0"/>
              <a:t>DS_GOLD GigE</a:t>
            </a:r>
            <a:endParaRPr lang="en-US" dirty="0"/>
          </a:p>
        </p:txBody>
      </p:sp>
      <p:sp>
        <p:nvSpPr>
          <p:cNvPr id="12" name="TextBox 11"/>
          <p:cNvSpPr txBox="1"/>
          <p:nvPr/>
        </p:nvSpPr>
        <p:spPr>
          <a:xfrm>
            <a:off x="5879126" y="3620841"/>
            <a:ext cx="1802931" cy="369332"/>
          </a:xfrm>
          <a:prstGeom prst="rect">
            <a:avLst/>
          </a:prstGeom>
          <a:solidFill>
            <a:schemeClr val="bg1"/>
          </a:solidFill>
        </p:spPr>
        <p:txBody>
          <a:bodyPr wrap="square" rtlCol="0">
            <a:spAutoFit/>
          </a:bodyPr>
          <a:lstStyle/>
          <a:p>
            <a:r>
              <a:rPr lang="en-US" dirty="0" smtClean="0"/>
              <a:t>E224_Align GigE</a:t>
            </a:r>
            <a:endParaRPr lang="en-US" dirty="0"/>
          </a:p>
        </p:txBody>
      </p:sp>
    </p:spTree>
    <p:extLst>
      <p:ext uri="{BB962C8B-B14F-4D97-AF65-F5344CB8AC3E}">
        <p14:creationId xmlns:p14="http://schemas.microsoft.com/office/powerpoint/2010/main" val="2590105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IMG_0084.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p:cNvSpPr txBox="1"/>
          <p:nvPr/>
        </p:nvSpPr>
        <p:spPr>
          <a:xfrm>
            <a:off x="11757" y="0"/>
            <a:ext cx="2136083" cy="461665"/>
          </a:xfrm>
          <a:prstGeom prst="rect">
            <a:avLst/>
          </a:prstGeom>
          <a:solidFill>
            <a:schemeClr val="bg1"/>
          </a:solidFill>
        </p:spPr>
        <p:txBody>
          <a:bodyPr wrap="square" rtlCol="0">
            <a:spAutoFit/>
          </a:bodyPr>
          <a:lstStyle/>
          <a:p>
            <a:r>
              <a:rPr lang="en-US" sz="2400" dirty="0" smtClean="0"/>
              <a:t>Output System</a:t>
            </a:r>
            <a:endParaRPr lang="en-US" sz="2400" dirty="0"/>
          </a:p>
        </p:txBody>
      </p:sp>
      <p:sp>
        <p:nvSpPr>
          <p:cNvPr id="13" name="TextBox 12"/>
          <p:cNvSpPr txBox="1"/>
          <p:nvPr/>
        </p:nvSpPr>
        <p:spPr>
          <a:xfrm>
            <a:off x="3498670" y="3437150"/>
            <a:ext cx="1173274" cy="646331"/>
          </a:xfrm>
          <a:prstGeom prst="rect">
            <a:avLst/>
          </a:prstGeom>
          <a:solidFill>
            <a:schemeClr val="bg1"/>
          </a:solidFill>
        </p:spPr>
        <p:txBody>
          <a:bodyPr wrap="square" rtlCol="0">
            <a:spAutoFit/>
          </a:bodyPr>
          <a:lstStyle/>
          <a:p>
            <a:r>
              <a:rPr lang="en-US" dirty="0" smtClean="0"/>
              <a:t>Alignment screen</a:t>
            </a:r>
            <a:endParaRPr lang="en-US" dirty="0"/>
          </a:p>
        </p:txBody>
      </p:sp>
      <p:sp>
        <p:nvSpPr>
          <p:cNvPr id="14" name="TextBox 13"/>
          <p:cNvSpPr txBox="1"/>
          <p:nvPr/>
        </p:nvSpPr>
        <p:spPr>
          <a:xfrm>
            <a:off x="7288289" y="5330020"/>
            <a:ext cx="1173274" cy="646331"/>
          </a:xfrm>
          <a:prstGeom prst="rect">
            <a:avLst/>
          </a:prstGeom>
          <a:solidFill>
            <a:schemeClr val="bg1"/>
          </a:solidFill>
        </p:spPr>
        <p:txBody>
          <a:bodyPr wrap="square" rtlCol="0">
            <a:spAutoFit/>
          </a:bodyPr>
          <a:lstStyle/>
          <a:p>
            <a:r>
              <a:rPr lang="en-US" dirty="0" smtClean="0"/>
              <a:t>Spatial Filter</a:t>
            </a:r>
            <a:endParaRPr lang="en-US" dirty="0"/>
          </a:p>
        </p:txBody>
      </p:sp>
      <p:sp>
        <p:nvSpPr>
          <p:cNvPr id="15" name="TextBox 14"/>
          <p:cNvSpPr txBox="1"/>
          <p:nvPr/>
        </p:nvSpPr>
        <p:spPr>
          <a:xfrm>
            <a:off x="793353" y="2518916"/>
            <a:ext cx="2075656" cy="923330"/>
          </a:xfrm>
          <a:prstGeom prst="rect">
            <a:avLst/>
          </a:prstGeom>
          <a:solidFill>
            <a:schemeClr val="bg1"/>
          </a:solidFill>
        </p:spPr>
        <p:txBody>
          <a:bodyPr wrap="square" rtlCol="0">
            <a:spAutoFit/>
          </a:bodyPr>
          <a:lstStyle/>
          <a:p>
            <a:r>
              <a:rPr lang="en-US" dirty="0" smtClean="0"/>
              <a:t>E224_Probe GigE with 800 nm interference filter</a:t>
            </a:r>
            <a:endParaRPr lang="en-US" dirty="0"/>
          </a:p>
        </p:txBody>
      </p:sp>
      <p:sp>
        <p:nvSpPr>
          <p:cNvPr id="16" name="TextBox 15"/>
          <p:cNvSpPr txBox="1"/>
          <p:nvPr/>
        </p:nvSpPr>
        <p:spPr>
          <a:xfrm>
            <a:off x="7158490" y="1060685"/>
            <a:ext cx="1464227" cy="369332"/>
          </a:xfrm>
          <a:prstGeom prst="rect">
            <a:avLst/>
          </a:prstGeom>
          <a:solidFill>
            <a:schemeClr val="bg1"/>
          </a:solidFill>
        </p:spPr>
        <p:txBody>
          <a:bodyPr wrap="square" rtlCol="0">
            <a:spAutoFit/>
          </a:bodyPr>
          <a:lstStyle/>
          <a:p>
            <a:r>
              <a:rPr lang="en-US" dirty="0" smtClean="0"/>
              <a:t>Image Plane</a:t>
            </a:r>
            <a:endParaRPr lang="en-US" dirty="0"/>
          </a:p>
        </p:txBody>
      </p:sp>
      <p:cxnSp>
        <p:nvCxnSpPr>
          <p:cNvPr id="17" name="Straight Arrow Connector 16"/>
          <p:cNvCxnSpPr/>
          <p:nvPr/>
        </p:nvCxnSpPr>
        <p:spPr>
          <a:xfrm>
            <a:off x="7716873" y="1430017"/>
            <a:ext cx="0" cy="1088899"/>
          </a:xfrm>
          <a:prstGeom prst="straightConnector1">
            <a:avLst/>
          </a:prstGeom>
          <a:ln>
            <a:solidFill>
              <a:srgbClr val="FF0000"/>
            </a:solidFill>
            <a:headEnd type="none"/>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87521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3220940" y="2253809"/>
            <a:ext cx="3626831" cy="471386"/>
          </a:xfrm>
          <a:prstGeom prst="rect">
            <a:avLst/>
          </a:prstGeom>
          <a:gradFill>
            <a:gsLst>
              <a:gs pos="48000">
                <a:srgbClr val="FF6600">
                  <a:alpha val="72000"/>
                </a:srgbClr>
              </a:gs>
              <a:gs pos="0">
                <a:schemeClr val="accent6">
                  <a:tint val="37000"/>
                  <a:satMod val="300000"/>
                </a:schemeClr>
              </a:gs>
              <a:gs pos="100000">
                <a:schemeClr val="accent6">
                  <a:tint val="15000"/>
                  <a:satMod val="350000"/>
                </a:schemeClr>
              </a:gs>
            </a:gsLst>
          </a:gradFill>
          <a:ln>
            <a:noFill/>
          </a:ln>
          <a:effectLst>
            <a:softEdge rad="88900"/>
          </a:effectLst>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2" name="Rectangle 1"/>
          <p:cNvSpPr/>
          <p:nvPr/>
        </p:nvSpPr>
        <p:spPr>
          <a:xfrm>
            <a:off x="206728" y="1340710"/>
            <a:ext cx="2451197" cy="266606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p:cNvSpPr/>
          <p:nvPr/>
        </p:nvSpPr>
        <p:spPr>
          <a:xfrm>
            <a:off x="7476459" y="1773707"/>
            <a:ext cx="1392765" cy="141303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 name="Rectangle 3"/>
          <p:cNvSpPr/>
          <p:nvPr/>
        </p:nvSpPr>
        <p:spPr>
          <a:xfrm>
            <a:off x="2657925" y="2123429"/>
            <a:ext cx="4818534" cy="738412"/>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TextBox 6"/>
          <p:cNvSpPr txBox="1"/>
          <p:nvPr/>
        </p:nvSpPr>
        <p:spPr>
          <a:xfrm>
            <a:off x="1026255" y="1015810"/>
            <a:ext cx="812144" cy="369205"/>
          </a:xfrm>
          <a:prstGeom prst="rect">
            <a:avLst/>
          </a:prstGeom>
          <a:noFill/>
        </p:spPr>
        <p:txBody>
          <a:bodyPr wrap="square" rtlCol="0">
            <a:spAutoFit/>
          </a:bodyPr>
          <a:lstStyle/>
          <a:p>
            <a:r>
              <a:rPr lang="en-US" dirty="0" smtClean="0"/>
              <a:t>IP Box</a:t>
            </a:r>
            <a:endParaRPr lang="en-US" dirty="0"/>
          </a:p>
        </p:txBody>
      </p:sp>
      <p:sp>
        <p:nvSpPr>
          <p:cNvPr id="8" name="TextBox 7"/>
          <p:cNvSpPr txBox="1"/>
          <p:nvPr/>
        </p:nvSpPr>
        <p:spPr>
          <a:xfrm>
            <a:off x="7764402" y="1404502"/>
            <a:ext cx="977218" cy="369332"/>
          </a:xfrm>
          <a:prstGeom prst="rect">
            <a:avLst/>
          </a:prstGeom>
          <a:noFill/>
        </p:spPr>
        <p:txBody>
          <a:bodyPr wrap="square" rtlCol="0">
            <a:spAutoFit/>
          </a:bodyPr>
          <a:lstStyle/>
          <a:p>
            <a:r>
              <a:rPr lang="en-US" dirty="0" smtClean="0"/>
              <a:t>6” Cube</a:t>
            </a:r>
            <a:endParaRPr lang="en-US" dirty="0"/>
          </a:p>
        </p:txBody>
      </p:sp>
      <p:cxnSp>
        <p:nvCxnSpPr>
          <p:cNvPr id="13" name="Straight Connector 12"/>
          <p:cNvCxnSpPr/>
          <p:nvPr/>
        </p:nvCxnSpPr>
        <p:spPr>
          <a:xfrm flipV="1">
            <a:off x="1150337" y="2006756"/>
            <a:ext cx="701398" cy="738414"/>
          </a:xfrm>
          <a:prstGeom prst="line">
            <a:avLst/>
          </a:prstGeom>
          <a:ln w="38100" cmpd="sng">
            <a:solidFill>
              <a:schemeClr val="accent6"/>
            </a:solidFill>
          </a:ln>
        </p:spPr>
        <p:style>
          <a:lnRef idx="1">
            <a:schemeClr val="accent6"/>
          </a:lnRef>
          <a:fillRef idx="0">
            <a:schemeClr val="accent6"/>
          </a:fillRef>
          <a:effectRef idx="0">
            <a:schemeClr val="accent6"/>
          </a:effectRef>
          <a:fontRef idx="minor">
            <a:schemeClr val="tx1"/>
          </a:fontRef>
        </p:style>
      </p:cxnSp>
      <p:cxnSp>
        <p:nvCxnSpPr>
          <p:cNvPr id="14" name="Straight Connector 13"/>
          <p:cNvCxnSpPr/>
          <p:nvPr/>
        </p:nvCxnSpPr>
        <p:spPr>
          <a:xfrm>
            <a:off x="7912062" y="2138851"/>
            <a:ext cx="875394" cy="915633"/>
          </a:xfrm>
          <a:prstGeom prst="line">
            <a:avLst/>
          </a:prstGeom>
          <a:ln w="38100" cmpd="sng">
            <a:solidFill>
              <a:schemeClr val="accent6"/>
            </a:solidFill>
          </a:ln>
        </p:spPr>
        <p:style>
          <a:lnRef idx="1">
            <a:schemeClr val="accent6"/>
          </a:lnRef>
          <a:fillRef idx="0">
            <a:schemeClr val="accent6"/>
          </a:fillRef>
          <a:effectRef idx="0">
            <a:schemeClr val="accent6"/>
          </a:effectRef>
          <a:fontRef idx="minor">
            <a:schemeClr val="tx1"/>
          </a:fontRef>
        </p:style>
      </p:cxnSp>
      <p:cxnSp>
        <p:nvCxnSpPr>
          <p:cNvPr id="15" name="Straight Connector 14"/>
          <p:cNvCxnSpPr/>
          <p:nvPr/>
        </p:nvCxnSpPr>
        <p:spPr>
          <a:xfrm flipV="1">
            <a:off x="2285712" y="1963840"/>
            <a:ext cx="263148" cy="261109"/>
          </a:xfrm>
          <a:prstGeom prst="line">
            <a:avLst/>
          </a:prstGeom>
          <a:ln w="38100" cmpd="sng">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cxnSp>
        <p:nvCxnSpPr>
          <p:cNvPr id="23" name="Straight Arrow Connector 22"/>
          <p:cNvCxnSpPr/>
          <p:nvPr/>
        </p:nvCxnSpPr>
        <p:spPr>
          <a:xfrm flipV="1">
            <a:off x="1435237" y="2484857"/>
            <a:ext cx="0" cy="716154"/>
          </a:xfrm>
          <a:prstGeom prst="straightConnector1">
            <a:avLst/>
          </a:prstGeom>
          <a:ln w="28575" cmpd="sng">
            <a:solidFill>
              <a:srgbClr val="FF0000"/>
            </a:solidFill>
            <a:tailEnd type="arrow"/>
          </a:ln>
        </p:spPr>
        <p:style>
          <a:lnRef idx="1">
            <a:schemeClr val="accent2"/>
          </a:lnRef>
          <a:fillRef idx="0">
            <a:schemeClr val="accent2"/>
          </a:fillRef>
          <a:effectRef idx="0">
            <a:schemeClr val="accent2"/>
          </a:effectRef>
          <a:fontRef idx="minor">
            <a:schemeClr val="tx1"/>
          </a:fontRef>
        </p:style>
      </p:cxnSp>
      <p:cxnSp>
        <p:nvCxnSpPr>
          <p:cNvPr id="24" name="Straight Arrow Connector 23"/>
          <p:cNvCxnSpPr/>
          <p:nvPr/>
        </p:nvCxnSpPr>
        <p:spPr>
          <a:xfrm>
            <a:off x="1449348" y="2484857"/>
            <a:ext cx="6818367" cy="22776"/>
          </a:xfrm>
          <a:prstGeom prst="straightConnector1">
            <a:avLst/>
          </a:prstGeom>
          <a:ln w="28575" cmpd="sng">
            <a:solidFill>
              <a:srgbClr val="FF0000"/>
            </a:solidFill>
            <a:tailEnd type="arrow"/>
          </a:ln>
        </p:spPr>
        <p:style>
          <a:lnRef idx="1">
            <a:schemeClr val="accent2"/>
          </a:lnRef>
          <a:fillRef idx="0">
            <a:schemeClr val="accent2"/>
          </a:fillRef>
          <a:effectRef idx="0">
            <a:schemeClr val="accent2"/>
          </a:effectRef>
          <a:fontRef idx="minor">
            <a:schemeClr val="tx1"/>
          </a:fontRef>
        </p:style>
      </p:cxnSp>
      <p:cxnSp>
        <p:nvCxnSpPr>
          <p:cNvPr id="32" name="Straight Arrow Connector 31"/>
          <p:cNvCxnSpPr/>
          <p:nvPr/>
        </p:nvCxnSpPr>
        <p:spPr>
          <a:xfrm flipV="1">
            <a:off x="2419311" y="2118227"/>
            <a:ext cx="1" cy="1535170"/>
          </a:xfrm>
          <a:prstGeom prst="straightConnector1">
            <a:avLst/>
          </a:prstGeom>
          <a:ln w="28575" cmpd="sng">
            <a:solidFill>
              <a:srgbClr val="3366FF"/>
            </a:solidFill>
            <a:tailEnd type="arrow"/>
          </a:ln>
        </p:spPr>
        <p:style>
          <a:lnRef idx="1">
            <a:schemeClr val="accent2"/>
          </a:lnRef>
          <a:fillRef idx="0">
            <a:schemeClr val="accent2"/>
          </a:fillRef>
          <a:effectRef idx="0">
            <a:schemeClr val="accent2"/>
          </a:effectRef>
          <a:fontRef idx="minor">
            <a:schemeClr val="tx1"/>
          </a:fontRef>
        </p:style>
      </p:cxnSp>
      <p:cxnSp>
        <p:nvCxnSpPr>
          <p:cNvPr id="33" name="Straight Arrow Connector 32"/>
          <p:cNvCxnSpPr/>
          <p:nvPr/>
        </p:nvCxnSpPr>
        <p:spPr>
          <a:xfrm>
            <a:off x="2419311" y="2123429"/>
            <a:ext cx="6167282" cy="738412"/>
          </a:xfrm>
          <a:prstGeom prst="straightConnector1">
            <a:avLst/>
          </a:prstGeom>
          <a:ln w="28575" cmpd="sng">
            <a:solidFill>
              <a:srgbClr val="3366FF"/>
            </a:solidFill>
            <a:tailEnd type="arrow"/>
          </a:ln>
        </p:spPr>
        <p:style>
          <a:lnRef idx="1">
            <a:schemeClr val="accent2"/>
          </a:lnRef>
          <a:fillRef idx="0">
            <a:schemeClr val="accent2"/>
          </a:fillRef>
          <a:effectRef idx="0">
            <a:schemeClr val="accent2"/>
          </a:effectRef>
          <a:fontRef idx="minor">
            <a:schemeClr val="tx1"/>
          </a:fontRef>
        </p:style>
      </p:cxnSp>
      <p:cxnSp>
        <p:nvCxnSpPr>
          <p:cNvPr id="42" name="Straight Arrow Connector 41"/>
          <p:cNvCxnSpPr/>
          <p:nvPr/>
        </p:nvCxnSpPr>
        <p:spPr>
          <a:xfrm>
            <a:off x="8281826" y="2507633"/>
            <a:ext cx="77851" cy="2262696"/>
          </a:xfrm>
          <a:prstGeom prst="straightConnector1">
            <a:avLst/>
          </a:prstGeom>
          <a:ln w="28575" cmpd="sng">
            <a:solidFill>
              <a:srgbClr val="FF0000"/>
            </a:solidFill>
            <a:tailEnd type="arrow"/>
          </a:ln>
        </p:spPr>
        <p:style>
          <a:lnRef idx="1">
            <a:schemeClr val="accent2"/>
          </a:lnRef>
          <a:fillRef idx="0">
            <a:schemeClr val="accent2"/>
          </a:fillRef>
          <a:effectRef idx="0">
            <a:schemeClr val="accent2"/>
          </a:effectRef>
          <a:fontRef idx="minor">
            <a:schemeClr val="tx1"/>
          </a:fontRef>
        </p:style>
      </p:cxnSp>
      <p:cxnSp>
        <p:nvCxnSpPr>
          <p:cNvPr id="44" name="Straight Arrow Connector 43"/>
          <p:cNvCxnSpPr/>
          <p:nvPr/>
        </p:nvCxnSpPr>
        <p:spPr>
          <a:xfrm>
            <a:off x="8571743" y="2880327"/>
            <a:ext cx="14850" cy="1715705"/>
          </a:xfrm>
          <a:prstGeom prst="straightConnector1">
            <a:avLst/>
          </a:prstGeom>
          <a:ln w="28575" cmpd="sng">
            <a:solidFill>
              <a:srgbClr val="3366FF"/>
            </a:solidFill>
            <a:tailEnd type="arrow"/>
          </a:ln>
        </p:spPr>
        <p:style>
          <a:lnRef idx="1">
            <a:schemeClr val="accent2"/>
          </a:lnRef>
          <a:fillRef idx="0">
            <a:schemeClr val="accent2"/>
          </a:fillRef>
          <a:effectRef idx="0">
            <a:schemeClr val="accent2"/>
          </a:effectRef>
          <a:fontRef idx="minor">
            <a:schemeClr val="tx1"/>
          </a:fontRef>
        </p:style>
      </p:cxnSp>
      <p:sp>
        <p:nvSpPr>
          <p:cNvPr id="34" name="TextBox 33"/>
          <p:cNvSpPr txBox="1"/>
          <p:nvPr/>
        </p:nvSpPr>
        <p:spPr>
          <a:xfrm>
            <a:off x="53532" y="29562"/>
            <a:ext cx="4277895" cy="461665"/>
          </a:xfrm>
          <a:prstGeom prst="rect">
            <a:avLst/>
          </a:prstGeom>
          <a:noFill/>
        </p:spPr>
        <p:txBody>
          <a:bodyPr wrap="square" rtlCol="0">
            <a:spAutoFit/>
          </a:bodyPr>
          <a:lstStyle/>
          <a:p>
            <a:r>
              <a:rPr lang="en-US" sz="2400" dirty="0" smtClean="0"/>
              <a:t>E224 Simple Diagram</a:t>
            </a:r>
            <a:endParaRPr lang="en-US" sz="2400" dirty="0"/>
          </a:p>
        </p:txBody>
      </p:sp>
      <p:cxnSp>
        <p:nvCxnSpPr>
          <p:cNvPr id="109" name="Straight Arrow Connector 108"/>
          <p:cNvCxnSpPr/>
          <p:nvPr/>
        </p:nvCxnSpPr>
        <p:spPr>
          <a:xfrm>
            <a:off x="5534091" y="1282990"/>
            <a:ext cx="0" cy="1139512"/>
          </a:xfrm>
          <a:prstGeom prst="straightConnector1">
            <a:avLst/>
          </a:prstGeom>
          <a:ln w="28575" cmpd="sng">
            <a:tailEnd type="arrow"/>
          </a:ln>
        </p:spPr>
        <p:style>
          <a:lnRef idx="1">
            <a:schemeClr val="dk1"/>
          </a:lnRef>
          <a:fillRef idx="0">
            <a:schemeClr val="dk1"/>
          </a:fillRef>
          <a:effectRef idx="0">
            <a:schemeClr val="dk1"/>
          </a:effectRef>
          <a:fontRef idx="minor">
            <a:schemeClr val="tx1"/>
          </a:fontRef>
        </p:style>
      </p:cxnSp>
      <p:sp>
        <p:nvSpPr>
          <p:cNvPr id="110" name="TextBox 109"/>
          <p:cNvSpPr txBox="1"/>
          <p:nvPr/>
        </p:nvSpPr>
        <p:spPr>
          <a:xfrm>
            <a:off x="5176335" y="665342"/>
            <a:ext cx="812144" cy="646331"/>
          </a:xfrm>
          <a:prstGeom prst="rect">
            <a:avLst/>
          </a:prstGeom>
          <a:noFill/>
        </p:spPr>
        <p:txBody>
          <a:bodyPr wrap="square" rtlCol="0">
            <a:spAutoFit/>
          </a:bodyPr>
          <a:lstStyle/>
          <a:p>
            <a:r>
              <a:rPr lang="en-US" dirty="0" smtClean="0"/>
              <a:t>Image Point</a:t>
            </a:r>
            <a:endParaRPr lang="en-US" dirty="0"/>
          </a:p>
        </p:txBody>
      </p:sp>
      <p:sp>
        <p:nvSpPr>
          <p:cNvPr id="28" name="Isosceles Triangle 27"/>
          <p:cNvSpPr/>
          <p:nvPr/>
        </p:nvSpPr>
        <p:spPr>
          <a:xfrm>
            <a:off x="1076729" y="3224002"/>
            <a:ext cx="717015" cy="222599"/>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75" name="Straight Connector 74"/>
          <p:cNvCxnSpPr/>
          <p:nvPr/>
        </p:nvCxnSpPr>
        <p:spPr>
          <a:xfrm flipV="1">
            <a:off x="1676281" y="3511035"/>
            <a:ext cx="263148" cy="261109"/>
          </a:xfrm>
          <a:prstGeom prst="line">
            <a:avLst/>
          </a:prstGeom>
          <a:ln w="38100" cmpd="sng">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cxnSp>
        <p:nvCxnSpPr>
          <p:cNvPr id="77" name="Straight Connector 76"/>
          <p:cNvCxnSpPr/>
          <p:nvPr/>
        </p:nvCxnSpPr>
        <p:spPr>
          <a:xfrm flipV="1">
            <a:off x="2285712" y="3536187"/>
            <a:ext cx="263148" cy="261109"/>
          </a:xfrm>
          <a:prstGeom prst="line">
            <a:avLst/>
          </a:prstGeom>
          <a:ln w="38100" cmpd="sng">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cxnSp>
        <p:nvCxnSpPr>
          <p:cNvPr id="78" name="Straight Arrow Connector 77"/>
          <p:cNvCxnSpPr/>
          <p:nvPr/>
        </p:nvCxnSpPr>
        <p:spPr>
          <a:xfrm>
            <a:off x="1807855" y="3653397"/>
            <a:ext cx="611456" cy="0"/>
          </a:xfrm>
          <a:prstGeom prst="straightConnector1">
            <a:avLst/>
          </a:prstGeom>
          <a:ln w="28575" cmpd="sng">
            <a:solidFill>
              <a:srgbClr val="3366FF"/>
            </a:solidFill>
            <a:tailEnd type="arrow"/>
          </a:ln>
        </p:spPr>
        <p:style>
          <a:lnRef idx="1">
            <a:schemeClr val="accent2"/>
          </a:lnRef>
          <a:fillRef idx="0">
            <a:schemeClr val="accent2"/>
          </a:fillRef>
          <a:effectRef idx="0">
            <a:schemeClr val="accent2"/>
          </a:effectRef>
          <a:fontRef idx="minor">
            <a:schemeClr val="tx1"/>
          </a:fontRef>
        </p:style>
      </p:cxnSp>
      <p:sp>
        <p:nvSpPr>
          <p:cNvPr id="89" name="TextBox 88"/>
          <p:cNvSpPr txBox="1"/>
          <p:nvPr/>
        </p:nvSpPr>
        <p:spPr>
          <a:xfrm>
            <a:off x="2192480" y="3116678"/>
            <a:ext cx="426166" cy="307777"/>
          </a:xfrm>
          <a:prstGeom prst="rect">
            <a:avLst/>
          </a:prstGeom>
          <a:solidFill>
            <a:schemeClr val="bg1"/>
          </a:solidFill>
        </p:spPr>
        <p:txBody>
          <a:bodyPr wrap="square" rtlCol="0">
            <a:spAutoFit/>
          </a:bodyPr>
          <a:lstStyle/>
          <a:p>
            <a:r>
              <a:rPr lang="en-US" sz="1400" dirty="0" err="1" smtClean="0"/>
              <a:t>λ</a:t>
            </a:r>
            <a:r>
              <a:rPr lang="en-US" sz="1400" dirty="0" smtClean="0"/>
              <a:t>/2</a:t>
            </a:r>
            <a:endParaRPr lang="en-US" sz="1400" dirty="0"/>
          </a:p>
        </p:txBody>
      </p:sp>
      <p:sp>
        <p:nvSpPr>
          <p:cNvPr id="37" name="Up Arrow 36"/>
          <p:cNvSpPr/>
          <p:nvPr/>
        </p:nvSpPr>
        <p:spPr>
          <a:xfrm>
            <a:off x="1124970" y="3536187"/>
            <a:ext cx="648756" cy="1059845"/>
          </a:xfrm>
          <a:prstGeom prst="upArrow">
            <a:avLst/>
          </a:prstGeom>
          <a:solidFill>
            <a:srgbClr val="FF0000"/>
          </a:solidFill>
          <a:ln>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5" name="TextBox 84"/>
          <p:cNvSpPr txBox="1"/>
          <p:nvPr/>
        </p:nvSpPr>
        <p:spPr>
          <a:xfrm>
            <a:off x="764073" y="4504374"/>
            <a:ext cx="1376035" cy="646331"/>
          </a:xfrm>
          <a:prstGeom prst="rect">
            <a:avLst/>
          </a:prstGeom>
          <a:noFill/>
        </p:spPr>
        <p:txBody>
          <a:bodyPr wrap="square" rtlCol="0">
            <a:spAutoFit/>
          </a:bodyPr>
          <a:lstStyle/>
          <a:p>
            <a:pPr algn="ctr"/>
            <a:r>
              <a:rPr lang="en-US" dirty="0" smtClean="0"/>
              <a:t>Compressed Laser Pulse</a:t>
            </a:r>
            <a:endParaRPr lang="en-US" dirty="0"/>
          </a:p>
        </p:txBody>
      </p:sp>
      <p:sp>
        <p:nvSpPr>
          <p:cNvPr id="87" name="TextBox 86"/>
          <p:cNvSpPr txBox="1"/>
          <p:nvPr/>
        </p:nvSpPr>
        <p:spPr>
          <a:xfrm>
            <a:off x="4093423" y="2817535"/>
            <a:ext cx="1680702" cy="369205"/>
          </a:xfrm>
          <a:prstGeom prst="rect">
            <a:avLst/>
          </a:prstGeom>
          <a:noFill/>
        </p:spPr>
        <p:txBody>
          <a:bodyPr wrap="square" rtlCol="0">
            <a:spAutoFit/>
          </a:bodyPr>
          <a:lstStyle/>
          <a:p>
            <a:r>
              <a:rPr lang="en-US" dirty="0" smtClean="0"/>
              <a:t>Plasma Volume</a:t>
            </a:r>
            <a:endParaRPr lang="en-US" dirty="0"/>
          </a:p>
        </p:txBody>
      </p:sp>
      <p:cxnSp>
        <p:nvCxnSpPr>
          <p:cNvPr id="88" name="Straight Connector 87"/>
          <p:cNvCxnSpPr/>
          <p:nvPr/>
        </p:nvCxnSpPr>
        <p:spPr>
          <a:xfrm flipV="1">
            <a:off x="8105641" y="4318497"/>
            <a:ext cx="863152" cy="738414"/>
          </a:xfrm>
          <a:prstGeom prst="line">
            <a:avLst/>
          </a:prstGeom>
          <a:ln w="38100" cmpd="sng">
            <a:solidFill>
              <a:schemeClr val="accent6"/>
            </a:solidFill>
          </a:ln>
        </p:spPr>
        <p:style>
          <a:lnRef idx="1">
            <a:schemeClr val="accent6"/>
          </a:lnRef>
          <a:fillRef idx="0">
            <a:schemeClr val="accent6"/>
          </a:fillRef>
          <a:effectRef idx="0">
            <a:schemeClr val="accent6"/>
          </a:effectRef>
          <a:fontRef idx="minor">
            <a:schemeClr val="tx1"/>
          </a:fontRef>
        </p:style>
      </p:cxnSp>
      <p:cxnSp>
        <p:nvCxnSpPr>
          <p:cNvPr id="94" name="Straight Arrow Connector 93"/>
          <p:cNvCxnSpPr/>
          <p:nvPr/>
        </p:nvCxnSpPr>
        <p:spPr>
          <a:xfrm flipH="1">
            <a:off x="6982448" y="4575599"/>
            <a:ext cx="1575283" cy="0"/>
          </a:xfrm>
          <a:prstGeom prst="straightConnector1">
            <a:avLst/>
          </a:prstGeom>
          <a:ln w="28575" cmpd="sng">
            <a:solidFill>
              <a:srgbClr val="3366FF"/>
            </a:solidFill>
            <a:tailEnd type="arrow"/>
          </a:ln>
        </p:spPr>
        <p:style>
          <a:lnRef idx="1">
            <a:schemeClr val="accent2"/>
          </a:lnRef>
          <a:fillRef idx="0">
            <a:schemeClr val="accent2"/>
          </a:fillRef>
          <a:effectRef idx="0">
            <a:schemeClr val="accent2"/>
          </a:effectRef>
          <a:fontRef idx="minor">
            <a:schemeClr val="tx1"/>
          </a:fontRef>
        </p:style>
      </p:cxnSp>
      <p:cxnSp>
        <p:nvCxnSpPr>
          <p:cNvPr id="97" name="Straight Arrow Connector 96"/>
          <p:cNvCxnSpPr/>
          <p:nvPr/>
        </p:nvCxnSpPr>
        <p:spPr>
          <a:xfrm flipH="1">
            <a:off x="6954226" y="4772307"/>
            <a:ext cx="1405453" cy="0"/>
          </a:xfrm>
          <a:prstGeom prst="straightConnector1">
            <a:avLst/>
          </a:prstGeom>
          <a:ln w="28575" cmpd="sng">
            <a:solidFill>
              <a:srgbClr val="FF0000"/>
            </a:solidFill>
            <a:tailEnd type="arrow"/>
          </a:ln>
        </p:spPr>
        <p:style>
          <a:lnRef idx="1">
            <a:schemeClr val="accent2"/>
          </a:lnRef>
          <a:fillRef idx="0">
            <a:schemeClr val="accent2"/>
          </a:fillRef>
          <a:effectRef idx="0">
            <a:schemeClr val="accent2"/>
          </a:effectRef>
          <a:fontRef idx="minor">
            <a:schemeClr val="tx1"/>
          </a:fontRef>
        </p:style>
      </p:cxnSp>
      <p:sp>
        <p:nvSpPr>
          <p:cNvPr id="98" name="Oval 97"/>
          <p:cNvSpPr/>
          <p:nvPr/>
        </p:nvSpPr>
        <p:spPr>
          <a:xfrm>
            <a:off x="6763782" y="4110249"/>
            <a:ext cx="167977" cy="924533"/>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100" name="Straight Arrow Connector 99"/>
          <p:cNvCxnSpPr>
            <a:stCxn id="98" idx="2"/>
          </p:cNvCxnSpPr>
          <p:nvPr/>
        </p:nvCxnSpPr>
        <p:spPr>
          <a:xfrm flipH="1">
            <a:off x="4914538" y="4572516"/>
            <a:ext cx="1849244" cy="3083"/>
          </a:xfrm>
          <a:prstGeom prst="straightConnector1">
            <a:avLst/>
          </a:prstGeom>
          <a:ln w="28575" cmpd="sng">
            <a:solidFill>
              <a:srgbClr val="3366FF"/>
            </a:solidFill>
            <a:tailEnd type="arrow"/>
          </a:ln>
        </p:spPr>
        <p:style>
          <a:lnRef idx="1">
            <a:schemeClr val="accent2"/>
          </a:lnRef>
          <a:fillRef idx="0">
            <a:schemeClr val="accent2"/>
          </a:fillRef>
          <a:effectRef idx="0">
            <a:schemeClr val="accent2"/>
          </a:effectRef>
          <a:fontRef idx="minor">
            <a:schemeClr val="tx1"/>
          </a:fontRef>
        </p:style>
      </p:cxnSp>
      <p:cxnSp>
        <p:nvCxnSpPr>
          <p:cNvPr id="101" name="Straight Arrow Connector 100"/>
          <p:cNvCxnSpPr/>
          <p:nvPr/>
        </p:nvCxnSpPr>
        <p:spPr>
          <a:xfrm flipH="1" flipV="1">
            <a:off x="4896305" y="4332927"/>
            <a:ext cx="1817632" cy="453810"/>
          </a:xfrm>
          <a:prstGeom prst="straightConnector1">
            <a:avLst/>
          </a:prstGeom>
          <a:ln w="28575" cmpd="sng">
            <a:solidFill>
              <a:srgbClr val="FF0000"/>
            </a:solidFill>
            <a:tailEnd type="arrow"/>
          </a:ln>
        </p:spPr>
        <p:style>
          <a:lnRef idx="1">
            <a:schemeClr val="accent2"/>
          </a:lnRef>
          <a:fillRef idx="0">
            <a:schemeClr val="accent2"/>
          </a:fillRef>
          <a:effectRef idx="0">
            <a:schemeClr val="accent2"/>
          </a:effectRef>
          <a:fontRef idx="minor">
            <a:schemeClr val="tx1"/>
          </a:fontRef>
        </p:style>
      </p:cxnSp>
      <p:sp>
        <p:nvSpPr>
          <p:cNvPr id="102" name="Rectangle 101"/>
          <p:cNvSpPr/>
          <p:nvPr/>
        </p:nvSpPr>
        <p:spPr>
          <a:xfrm>
            <a:off x="4376260" y="4229431"/>
            <a:ext cx="527151" cy="51464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04" name="Straight Arrow Connector 103"/>
          <p:cNvCxnSpPr/>
          <p:nvPr/>
        </p:nvCxnSpPr>
        <p:spPr>
          <a:xfrm>
            <a:off x="4389353" y="4220128"/>
            <a:ext cx="525185" cy="523946"/>
          </a:xfrm>
          <a:prstGeom prst="straightConnector1">
            <a:avLst/>
          </a:prstGeom>
          <a:ln w="28575" cmpd="sng">
            <a:headEnd type="none"/>
            <a:tailEnd type="none"/>
          </a:ln>
        </p:spPr>
        <p:style>
          <a:lnRef idx="1">
            <a:schemeClr val="dk1"/>
          </a:lnRef>
          <a:fillRef idx="0">
            <a:schemeClr val="dk1"/>
          </a:fillRef>
          <a:effectRef idx="0">
            <a:schemeClr val="dk1"/>
          </a:effectRef>
          <a:fontRef idx="minor">
            <a:schemeClr val="tx1"/>
          </a:fontRef>
        </p:style>
      </p:cxnSp>
      <p:cxnSp>
        <p:nvCxnSpPr>
          <p:cNvPr id="105" name="Straight Arrow Connector 104"/>
          <p:cNvCxnSpPr/>
          <p:nvPr/>
        </p:nvCxnSpPr>
        <p:spPr>
          <a:xfrm flipH="1" flipV="1">
            <a:off x="4662657" y="3684229"/>
            <a:ext cx="1" cy="545202"/>
          </a:xfrm>
          <a:prstGeom prst="straightConnector1">
            <a:avLst/>
          </a:prstGeom>
          <a:ln w="28575" cmpd="sng">
            <a:solidFill>
              <a:srgbClr val="FF0000"/>
            </a:solidFill>
            <a:tailEnd type="arrow"/>
          </a:ln>
        </p:spPr>
        <p:style>
          <a:lnRef idx="1">
            <a:schemeClr val="accent2"/>
          </a:lnRef>
          <a:fillRef idx="0">
            <a:schemeClr val="accent2"/>
          </a:fillRef>
          <a:effectRef idx="0">
            <a:schemeClr val="accent2"/>
          </a:effectRef>
          <a:fontRef idx="minor">
            <a:schemeClr val="tx1"/>
          </a:fontRef>
        </p:style>
      </p:cxnSp>
      <p:cxnSp>
        <p:nvCxnSpPr>
          <p:cNvPr id="106" name="Straight Connector 105"/>
          <p:cNvCxnSpPr/>
          <p:nvPr/>
        </p:nvCxnSpPr>
        <p:spPr>
          <a:xfrm flipV="1">
            <a:off x="4500438" y="3683843"/>
            <a:ext cx="352574" cy="1"/>
          </a:xfrm>
          <a:prstGeom prst="line">
            <a:avLst/>
          </a:prstGeom>
          <a:ln w="38100" cmpd="sng">
            <a:solidFill>
              <a:schemeClr val="tx1"/>
            </a:solidFill>
          </a:ln>
        </p:spPr>
        <p:style>
          <a:lnRef idx="1">
            <a:schemeClr val="accent6"/>
          </a:lnRef>
          <a:fillRef idx="0">
            <a:schemeClr val="accent6"/>
          </a:fillRef>
          <a:effectRef idx="0">
            <a:schemeClr val="accent6"/>
          </a:effectRef>
          <a:fontRef idx="minor">
            <a:schemeClr val="tx1"/>
          </a:fontRef>
        </p:style>
      </p:cxnSp>
      <p:cxnSp>
        <p:nvCxnSpPr>
          <p:cNvPr id="107" name="Straight Arrow Connector 106"/>
          <p:cNvCxnSpPr/>
          <p:nvPr/>
        </p:nvCxnSpPr>
        <p:spPr>
          <a:xfrm flipH="1">
            <a:off x="3954162" y="4572645"/>
            <a:ext cx="435191" cy="0"/>
          </a:xfrm>
          <a:prstGeom prst="straightConnector1">
            <a:avLst/>
          </a:prstGeom>
          <a:ln w="28575" cmpd="sng">
            <a:solidFill>
              <a:srgbClr val="3366FF"/>
            </a:solidFill>
            <a:tailEnd type="arrow"/>
          </a:ln>
        </p:spPr>
        <p:style>
          <a:lnRef idx="1">
            <a:schemeClr val="accent2"/>
          </a:lnRef>
          <a:fillRef idx="0">
            <a:schemeClr val="accent2"/>
          </a:fillRef>
          <a:effectRef idx="0">
            <a:schemeClr val="accent2"/>
          </a:effectRef>
          <a:fontRef idx="minor">
            <a:schemeClr val="tx1"/>
          </a:fontRef>
        </p:style>
      </p:cxnSp>
      <p:sp>
        <p:nvSpPr>
          <p:cNvPr id="108" name="Rectangle 107"/>
          <p:cNvSpPr/>
          <p:nvPr/>
        </p:nvSpPr>
        <p:spPr>
          <a:xfrm rot="5400000">
            <a:off x="3273808" y="4110084"/>
            <a:ext cx="435585" cy="925122"/>
          </a:xfrm>
          <a:prstGeom prst="rect">
            <a:avLst/>
          </a:prstGeom>
          <a:ln>
            <a:solidFill>
              <a:schemeClr val="tx1"/>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13" name="TextBox 112"/>
          <p:cNvSpPr txBox="1"/>
          <p:nvPr/>
        </p:nvSpPr>
        <p:spPr>
          <a:xfrm>
            <a:off x="3048269" y="4393389"/>
            <a:ext cx="812144" cy="369205"/>
          </a:xfrm>
          <a:prstGeom prst="rect">
            <a:avLst/>
          </a:prstGeom>
          <a:noFill/>
        </p:spPr>
        <p:txBody>
          <a:bodyPr wrap="square" rtlCol="0">
            <a:spAutoFit/>
          </a:bodyPr>
          <a:lstStyle/>
          <a:p>
            <a:r>
              <a:rPr lang="en-US" dirty="0" smtClean="0"/>
              <a:t>CCD</a:t>
            </a:r>
            <a:endParaRPr lang="en-US" dirty="0"/>
          </a:p>
        </p:txBody>
      </p:sp>
      <p:sp>
        <p:nvSpPr>
          <p:cNvPr id="114" name="TextBox 113"/>
          <p:cNvSpPr txBox="1"/>
          <p:nvPr/>
        </p:nvSpPr>
        <p:spPr>
          <a:xfrm>
            <a:off x="206728" y="3160552"/>
            <a:ext cx="967283" cy="369332"/>
          </a:xfrm>
          <a:prstGeom prst="rect">
            <a:avLst/>
          </a:prstGeom>
          <a:noFill/>
        </p:spPr>
        <p:txBody>
          <a:bodyPr wrap="square" rtlCol="0">
            <a:spAutoFit/>
          </a:bodyPr>
          <a:lstStyle/>
          <a:p>
            <a:pPr algn="ctr"/>
            <a:r>
              <a:rPr lang="en-US" dirty="0" err="1" smtClean="0"/>
              <a:t>Axicon</a:t>
            </a:r>
            <a:endParaRPr lang="en-US" dirty="0"/>
          </a:p>
        </p:txBody>
      </p:sp>
      <p:sp>
        <p:nvSpPr>
          <p:cNvPr id="115" name="TextBox 114"/>
          <p:cNvSpPr txBox="1"/>
          <p:nvPr/>
        </p:nvSpPr>
        <p:spPr>
          <a:xfrm>
            <a:off x="4100457" y="4698123"/>
            <a:ext cx="1097566" cy="369332"/>
          </a:xfrm>
          <a:prstGeom prst="rect">
            <a:avLst/>
          </a:prstGeom>
          <a:noFill/>
        </p:spPr>
        <p:txBody>
          <a:bodyPr wrap="square" rtlCol="0">
            <a:spAutoFit/>
          </a:bodyPr>
          <a:lstStyle/>
          <a:p>
            <a:pPr algn="ctr"/>
            <a:r>
              <a:rPr lang="en-US" dirty="0" smtClean="0"/>
              <a:t>Polarizer</a:t>
            </a:r>
            <a:endParaRPr lang="en-US" dirty="0"/>
          </a:p>
        </p:txBody>
      </p:sp>
      <p:sp>
        <p:nvSpPr>
          <p:cNvPr id="116" name="TextBox 115"/>
          <p:cNvSpPr txBox="1"/>
          <p:nvPr/>
        </p:nvSpPr>
        <p:spPr>
          <a:xfrm>
            <a:off x="6298988" y="3703714"/>
            <a:ext cx="1097566" cy="369332"/>
          </a:xfrm>
          <a:prstGeom prst="rect">
            <a:avLst/>
          </a:prstGeom>
          <a:noFill/>
        </p:spPr>
        <p:txBody>
          <a:bodyPr wrap="square" rtlCol="0">
            <a:spAutoFit/>
          </a:bodyPr>
          <a:lstStyle/>
          <a:p>
            <a:pPr algn="ctr"/>
            <a:r>
              <a:rPr lang="en-US" dirty="0" smtClean="0"/>
              <a:t>1 m Lens</a:t>
            </a:r>
            <a:endParaRPr lang="en-US" dirty="0"/>
          </a:p>
        </p:txBody>
      </p:sp>
      <p:sp>
        <p:nvSpPr>
          <p:cNvPr id="118" name="Rectangle 117"/>
          <p:cNvSpPr/>
          <p:nvPr/>
        </p:nvSpPr>
        <p:spPr>
          <a:xfrm>
            <a:off x="259871" y="5579969"/>
            <a:ext cx="2358785" cy="87538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19" name="Straight Arrow Connector 118"/>
          <p:cNvCxnSpPr/>
          <p:nvPr/>
        </p:nvCxnSpPr>
        <p:spPr>
          <a:xfrm>
            <a:off x="320364" y="5841290"/>
            <a:ext cx="565601" cy="0"/>
          </a:xfrm>
          <a:prstGeom prst="straightConnector1">
            <a:avLst/>
          </a:prstGeom>
          <a:ln w="28575" cmpd="sng">
            <a:solidFill>
              <a:srgbClr val="FF0000"/>
            </a:solidFill>
            <a:tailEnd type="arrow"/>
          </a:ln>
        </p:spPr>
        <p:style>
          <a:lnRef idx="1">
            <a:schemeClr val="accent2"/>
          </a:lnRef>
          <a:fillRef idx="0">
            <a:schemeClr val="accent2"/>
          </a:fillRef>
          <a:effectRef idx="0">
            <a:schemeClr val="accent2"/>
          </a:effectRef>
          <a:fontRef idx="minor">
            <a:schemeClr val="tx1"/>
          </a:fontRef>
        </p:style>
      </p:cxnSp>
      <p:cxnSp>
        <p:nvCxnSpPr>
          <p:cNvPr id="120" name="Straight Arrow Connector 119"/>
          <p:cNvCxnSpPr/>
          <p:nvPr/>
        </p:nvCxnSpPr>
        <p:spPr>
          <a:xfrm>
            <a:off x="320364" y="6174475"/>
            <a:ext cx="565601" cy="0"/>
          </a:xfrm>
          <a:prstGeom prst="straightConnector1">
            <a:avLst/>
          </a:prstGeom>
          <a:ln w="28575" cmpd="sng">
            <a:solidFill>
              <a:srgbClr val="3366FF"/>
            </a:solidFill>
            <a:tailEnd type="arrow"/>
          </a:ln>
        </p:spPr>
        <p:style>
          <a:lnRef idx="1">
            <a:schemeClr val="accent2"/>
          </a:lnRef>
          <a:fillRef idx="0">
            <a:schemeClr val="accent2"/>
          </a:fillRef>
          <a:effectRef idx="0">
            <a:schemeClr val="accent2"/>
          </a:effectRef>
          <a:fontRef idx="minor">
            <a:schemeClr val="tx1"/>
          </a:fontRef>
        </p:style>
      </p:cxnSp>
      <p:sp>
        <p:nvSpPr>
          <p:cNvPr id="121" name="TextBox 120"/>
          <p:cNvSpPr txBox="1"/>
          <p:nvPr/>
        </p:nvSpPr>
        <p:spPr>
          <a:xfrm>
            <a:off x="937151" y="5656624"/>
            <a:ext cx="1803842" cy="369332"/>
          </a:xfrm>
          <a:prstGeom prst="rect">
            <a:avLst/>
          </a:prstGeom>
          <a:noFill/>
        </p:spPr>
        <p:txBody>
          <a:bodyPr wrap="square" rtlCol="0">
            <a:spAutoFit/>
          </a:bodyPr>
          <a:lstStyle/>
          <a:p>
            <a:r>
              <a:rPr lang="en-US" dirty="0" smtClean="0"/>
              <a:t>Ionization Pulse</a:t>
            </a:r>
            <a:endParaRPr lang="en-US" dirty="0"/>
          </a:p>
        </p:txBody>
      </p:sp>
      <p:sp>
        <p:nvSpPr>
          <p:cNvPr id="122" name="TextBox 121"/>
          <p:cNvSpPr txBox="1"/>
          <p:nvPr/>
        </p:nvSpPr>
        <p:spPr>
          <a:xfrm>
            <a:off x="930195" y="5981274"/>
            <a:ext cx="1803842" cy="369332"/>
          </a:xfrm>
          <a:prstGeom prst="rect">
            <a:avLst/>
          </a:prstGeom>
          <a:noFill/>
        </p:spPr>
        <p:txBody>
          <a:bodyPr wrap="square" rtlCol="0">
            <a:spAutoFit/>
          </a:bodyPr>
          <a:lstStyle/>
          <a:p>
            <a:r>
              <a:rPr lang="en-US" dirty="0" smtClean="0"/>
              <a:t>Probe Pulse</a:t>
            </a:r>
            <a:endParaRPr lang="en-US" dirty="0"/>
          </a:p>
        </p:txBody>
      </p:sp>
    </p:spTree>
    <p:extLst>
      <p:ext uri="{BB962C8B-B14F-4D97-AF65-F5344CB8AC3E}">
        <p14:creationId xmlns:p14="http://schemas.microsoft.com/office/powerpoint/2010/main" val="2168490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Goals for 2014</a:t>
            </a:r>
            <a:endParaRPr lang="en-US" dirty="0"/>
          </a:p>
        </p:txBody>
      </p:sp>
      <p:sp>
        <p:nvSpPr>
          <p:cNvPr id="3" name="Content Placeholder 2"/>
          <p:cNvSpPr>
            <a:spLocks noGrp="1"/>
          </p:cNvSpPr>
          <p:nvPr>
            <p:ph idx="1"/>
          </p:nvPr>
        </p:nvSpPr>
        <p:spPr/>
        <p:txBody>
          <a:bodyPr/>
          <a:lstStyle/>
          <a:p>
            <a:r>
              <a:rPr lang="en-US" dirty="0" smtClean="0"/>
              <a:t>Demonstrate the feasibility of detecting phase modulation of a probe pulse by a plasma at a single image plane in a low density (&lt;1E17) plasma.</a:t>
            </a:r>
            <a:endParaRPr lang="en-US" dirty="0"/>
          </a:p>
        </p:txBody>
      </p:sp>
    </p:spTree>
    <p:extLst>
      <p:ext uri="{BB962C8B-B14F-4D97-AF65-F5344CB8AC3E}">
        <p14:creationId xmlns:p14="http://schemas.microsoft.com/office/powerpoint/2010/main" val="28038096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from 2014</a:t>
            </a:r>
            <a:endParaRPr lang="en-US" dirty="0"/>
          </a:p>
        </p:txBody>
      </p:sp>
      <p:sp>
        <p:nvSpPr>
          <p:cNvPr id="3" name="Content Placeholder 2"/>
          <p:cNvSpPr>
            <a:spLocks noGrp="1"/>
          </p:cNvSpPr>
          <p:nvPr>
            <p:ph idx="1"/>
          </p:nvPr>
        </p:nvSpPr>
        <p:spPr>
          <a:xfrm>
            <a:off x="457200" y="1600200"/>
            <a:ext cx="8229600" cy="5257800"/>
          </a:xfrm>
        </p:spPr>
        <p:txBody>
          <a:bodyPr/>
          <a:lstStyle/>
          <a:p>
            <a:r>
              <a:rPr lang="en-US" dirty="0" smtClean="0"/>
              <a:t>Observation of plasma modulated probe pulse:</a:t>
            </a:r>
          </a:p>
          <a:p>
            <a:pPr lvl="1"/>
            <a:r>
              <a:rPr lang="en-US" dirty="0" smtClean="0"/>
              <a:t>From laser ionized plasma</a:t>
            </a:r>
          </a:p>
          <a:p>
            <a:pPr lvl="1"/>
            <a:r>
              <a:rPr lang="en-US" dirty="0" smtClean="0"/>
              <a:t>From beam ionized plasma</a:t>
            </a:r>
          </a:p>
          <a:p>
            <a:r>
              <a:rPr lang="en-US" dirty="0" smtClean="0"/>
              <a:t>Development of an in-oven alignment technique</a:t>
            </a:r>
          </a:p>
          <a:p>
            <a:r>
              <a:rPr lang="en-US" dirty="0" smtClean="0"/>
              <a:t>Observation of laser-heated plasma</a:t>
            </a:r>
          </a:p>
          <a:p>
            <a:r>
              <a:rPr lang="en-US" dirty="0" smtClean="0"/>
              <a:t>Observation of plasma structure evolution over </a:t>
            </a:r>
            <a:r>
              <a:rPr lang="en-US" dirty="0" err="1" smtClean="0"/>
              <a:t>ps</a:t>
            </a:r>
            <a:r>
              <a:rPr lang="en-US" dirty="0" smtClean="0"/>
              <a:t>-ns-us time scale.</a:t>
            </a:r>
            <a:endParaRPr lang="en-US" dirty="0"/>
          </a:p>
        </p:txBody>
      </p:sp>
    </p:spTree>
    <p:extLst>
      <p:ext uri="{BB962C8B-B14F-4D97-AF65-F5344CB8AC3E}">
        <p14:creationId xmlns:p14="http://schemas.microsoft.com/office/powerpoint/2010/main" val="13306698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4569"/>
            <a:ext cx="8229600" cy="1143000"/>
          </a:xfrm>
        </p:spPr>
        <p:txBody>
          <a:bodyPr/>
          <a:lstStyle/>
          <a:p>
            <a:r>
              <a:rPr lang="en-US" dirty="0" smtClean="0"/>
              <a:t>Probe Pulse Modulation</a:t>
            </a:r>
            <a:endParaRPr lang="en-US" dirty="0"/>
          </a:p>
        </p:txBody>
      </p:sp>
      <p:pic>
        <p:nvPicPr>
          <p:cNvPr id="7" name="Picture 6" descr="laser.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654107"/>
            <a:ext cx="4259581" cy="3200400"/>
          </a:xfrm>
          <a:prstGeom prst="rect">
            <a:avLst/>
          </a:prstGeom>
        </p:spPr>
      </p:pic>
      <p:pic>
        <p:nvPicPr>
          <p:cNvPr id="8" name="Picture 7" descr="beam.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7792" y="3657600"/>
            <a:ext cx="4259581" cy="3200400"/>
          </a:xfrm>
          <a:prstGeom prst="rect">
            <a:avLst/>
          </a:prstGeom>
        </p:spPr>
      </p:pic>
      <p:pic>
        <p:nvPicPr>
          <p:cNvPr id="5" name="Picture 4" descr="unmod.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62198"/>
            <a:ext cx="4259581" cy="3200400"/>
          </a:xfrm>
          <a:prstGeom prst="rect">
            <a:avLst/>
          </a:prstGeom>
        </p:spPr>
      </p:pic>
      <p:sp>
        <p:nvSpPr>
          <p:cNvPr id="9" name="TextBox 8"/>
          <p:cNvSpPr txBox="1"/>
          <p:nvPr/>
        </p:nvSpPr>
        <p:spPr>
          <a:xfrm>
            <a:off x="1351885" y="1023433"/>
            <a:ext cx="1570371" cy="369332"/>
          </a:xfrm>
          <a:prstGeom prst="rect">
            <a:avLst/>
          </a:prstGeom>
          <a:noFill/>
        </p:spPr>
        <p:txBody>
          <a:bodyPr wrap="square" rtlCol="0">
            <a:spAutoFit/>
          </a:bodyPr>
          <a:lstStyle/>
          <a:p>
            <a:pPr algn="ctr"/>
            <a:r>
              <a:rPr lang="en-US" b="1" dirty="0" smtClean="0">
                <a:solidFill>
                  <a:schemeClr val="bg1"/>
                </a:solidFill>
                <a:latin typeface="Arial"/>
                <a:cs typeface="Arial"/>
              </a:rPr>
              <a:t>No Plasma</a:t>
            </a:r>
            <a:endParaRPr lang="en-US" b="1" dirty="0">
              <a:solidFill>
                <a:schemeClr val="bg1"/>
              </a:solidFill>
              <a:latin typeface="Arial"/>
              <a:cs typeface="Arial"/>
            </a:endParaRPr>
          </a:p>
        </p:txBody>
      </p:sp>
      <p:sp>
        <p:nvSpPr>
          <p:cNvPr id="10" name="TextBox 9"/>
          <p:cNvSpPr txBox="1"/>
          <p:nvPr/>
        </p:nvSpPr>
        <p:spPr>
          <a:xfrm>
            <a:off x="764703" y="4010740"/>
            <a:ext cx="2731081" cy="369332"/>
          </a:xfrm>
          <a:prstGeom prst="rect">
            <a:avLst/>
          </a:prstGeom>
          <a:noFill/>
        </p:spPr>
        <p:txBody>
          <a:bodyPr wrap="square" rtlCol="0">
            <a:spAutoFit/>
          </a:bodyPr>
          <a:lstStyle/>
          <a:p>
            <a:pPr algn="ctr"/>
            <a:r>
              <a:rPr lang="en-US" b="1" dirty="0" smtClean="0">
                <a:solidFill>
                  <a:schemeClr val="bg1"/>
                </a:solidFill>
                <a:latin typeface="Arial"/>
                <a:cs typeface="Arial"/>
              </a:rPr>
              <a:t>Laser-Ionized Plasma</a:t>
            </a:r>
            <a:endParaRPr lang="en-US" b="1" dirty="0">
              <a:solidFill>
                <a:schemeClr val="bg1"/>
              </a:solidFill>
              <a:latin typeface="Arial"/>
              <a:cs typeface="Arial"/>
            </a:endParaRPr>
          </a:p>
        </p:txBody>
      </p:sp>
      <p:sp>
        <p:nvSpPr>
          <p:cNvPr id="11" name="TextBox 10"/>
          <p:cNvSpPr txBox="1"/>
          <p:nvPr/>
        </p:nvSpPr>
        <p:spPr>
          <a:xfrm>
            <a:off x="5437042" y="4010740"/>
            <a:ext cx="2731081" cy="369332"/>
          </a:xfrm>
          <a:prstGeom prst="rect">
            <a:avLst/>
          </a:prstGeom>
          <a:noFill/>
        </p:spPr>
        <p:txBody>
          <a:bodyPr wrap="square" rtlCol="0">
            <a:spAutoFit/>
          </a:bodyPr>
          <a:lstStyle/>
          <a:p>
            <a:pPr algn="ctr"/>
            <a:r>
              <a:rPr lang="en-US" b="1" dirty="0" smtClean="0">
                <a:solidFill>
                  <a:schemeClr val="bg1"/>
                </a:solidFill>
                <a:latin typeface="Arial"/>
                <a:cs typeface="Arial"/>
              </a:rPr>
              <a:t>Beam-Ionized Plasma</a:t>
            </a:r>
            <a:endParaRPr lang="en-US" b="1" dirty="0">
              <a:solidFill>
                <a:schemeClr val="bg1"/>
              </a:solidFill>
              <a:latin typeface="Arial"/>
              <a:cs typeface="Arial"/>
            </a:endParaRPr>
          </a:p>
        </p:txBody>
      </p:sp>
      <p:sp>
        <p:nvSpPr>
          <p:cNvPr id="12" name="TextBox 11"/>
          <p:cNvSpPr txBox="1"/>
          <p:nvPr/>
        </p:nvSpPr>
        <p:spPr>
          <a:xfrm>
            <a:off x="4874979" y="1023433"/>
            <a:ext cx="3618682" cy="1569660"/>
          </a:xfrm>
          <a:prstGeom prst="rect">
            <a:avLst/>
          </a:prstGeom>
          <a:noFill/>
        </p:spPr>
        <p:txBody>
          <a:bodyPr wrap="square" rtlCol="0">
            <a:spAutoFit/>
          </a:bodyPr>
          <a:lstStyle/>
          <a:p>
            <a:r>
              <a:rPr lang="en-US" sz="2400" dirty="0" smtClean="0"/>
              <a:t>Observation of “bow-tie” pattern modulation of probe pulse by laser and e-beam ionized plasma.</a:t>
            </a:r>
            <a:endParaRPr lang="en-US" sz="2400" dirty="0"/>
          </a:p>
        </p:txBody>
      </p:sp>
    </p:spTree>
    <p:extLst>
      <p:ext uri="{BB962C8B-B14F-4D97-AF65-F5344CB8AC3E}">
        <p14:creationId xmlns:p14="http://schemas.microsoft.com/office/powerpoint/2010/main" val="145882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4569"/>
            <a:ext cx="8229600" cy="1143000"/>
          </a:xfrm>
        </p:spPr>
        <p:txBody>
          <a:bodyPr/>
          <a:lstStyle/>
          <a:p>
            <a:r>
              <a:rPr lang="en-US" dirty="0" smtClean="0"/>
              <a:t>“In-Oven” Alignment</a:t>
            </a:r>
            <a:endParaRPr lang="en-US" dirty="0"/>
          </a:p>
        </p:txBody>
      </p:sp>
      <p:sp>
        <p:nvSpPr>
          <p:cNvPr id="12" name="TextBox 11"/>
          <p:cNvSpPr txBox="1"/>
          <p:nvPr/>
        </p:nvSpPr>
        <p:spPr>
          <a:xfrm>
            <a:off x="655459" y="5078836"/>
            <a:ext cx="8031341" cy="1569660"/>
          </a:xfrm>
          <a:prstGeom prst="rect">
            <a:avLst/>
          </a:prstGeom>
          <a:noFill/>
        </p:spPr>
        <p:txBody>
          <a:bodyPr wrap="square" rtlCol="0">
            <a:spAutoFit/>
          </a:bodyPr>
          <a:lstStyle/>
          <a:p>
            <a:r>
              <a:rPr lang="en-US" sz="2400" dirty="0" smtClean="0"/>
              <a:t>We can simultaneously image the </a:t>
            </a:r>
            <a:r>
              <a:rPr lang="en-US" sz="2400" dirty="0" err="1" smtClean="0"/>
              <a:t>axicon</a:t>
            </a:r>
            <a:r>
              <a:rPr lang="en-US" sz="2400" dirty="0" smtClean="0"/>
              <a:t> focus and the location of the beam ionized plasma at a single z location. This image provides a new technique for aligning the </a:t>
            </a:r>
            <a:r>
              <a:rPr lang="en-US" sz="2400" dirty="0" err="1" smtClean="0"/>
              <a:t>axicon</a:t>
            </a:r>
            <a:r>
              <a:rPr lang="en-US" sz="2400" dirty="0" smtClean="0"/>
              <a:t> focus to the e-beam.</a:t>
            </a:r>
            <a:endParaRPr lang="en-US" sz="2400" dirty="0"/>
          </a:p>
        </p:txBody>
      </p:sp>
      <p:pic>
        <p:nvPicPr>
          <p:cNvPr id="3" name="Picture 2" descr="unalign.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519" y="1183584"/>
            <a:ext cx="4259580" cy="3200400"/>
          </a:xfrm>
          <a:prstGeom prst="rect">
            <a:avLst/>
          </a:prstGeom>
        </p:spPr>
      </p:pic>
      <p:pic>
        <p:nvPicPr>
          <p:cNvPr id="4" name="Picture 3" descr="align.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0355" y="1183584"/>
            <a:ext cx="4259580" cy="3200400"/>
          </a:xfrm>
          <a:prstGeom prst="rect">
            <a:avLst/>
          </a:prstGeom>
        </p:spPr>
      </p:pic>
      <p:cxnSp>
        <p:nvCxnSpPr>
          <p:cNvPr id="13" name="Straight Arrow Connector 12"/>
          <p:cNvCxnSpPr/>
          <p:nvPr/>
        </p:nvCxnSpPr>
        <p:spPr>
          <a:xfrm flipV="1">
            <a:off x="1966378" y="2867456"/>
            <a:ext cx="163865" cy="1516528"/>
          </a:xfrm>
          <a:prstGeom prst="straightConnector1">
            <a:avLst/>
          </a:prstGeom>
          <a:ln>
            <a:solidFill>
              <a:schemeClr val="bg1"/>
            </a:solidFill>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H="1" flipV="1">
            <a:off x="2370308" y="2867456"/>
            <a:ext cx="483671" cy="1638547"/>
          </a:xfrm>
          <a:prstGeom prst="straightConnector1">
            <a:avLst/>
          </a:prstGeom>
          <a:ln>
            <a:solidFill>
              <a:schemeClr val="bg1"/>
            </a:solidFill>
            <a:tailEnd type="arrow"/>
          </a:ln>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655459" y="4424289"/>
            <a:ext cx="1570371" cy="369332"/>
          </a:xfrm>
          <a:prstGeom prst="rect">
            <a:avLst/>
          </a:prstGeom>
          <a:noFill/>
        </p:spPr>
        <p:txBody>
          <a:bodyPr wrap="square" rtlCol="0">
            <a:spAutoFit/>
          </a:bodyPr>
          <a:lstStyle/>
          <a:p>
            <a:pPr algn="ctr"/>
            <a:r>
              <a:rPr lang="en-US" b="1" dirty="0">
                <a:latin typeface="Arial"/>
                <a:cs typeface="Arial"/>
              </a:rPr>
              <a:t>e</a:t>
            </a:r>
            <a:r>
              <a:rPr lang="en-US" b="1" dirty="0" smtClean="0">
                <a:latin typeface="Arial"/>
                <a:cs typeface="Arial"/>
              </a:rPr>
              <a:t>-beam</a:t>
            </a:r>
            <a:endParaRPr lang="en-US" b="1" dirty="0">
              <a:latin typeface="Arial"/>
              <a:cs typeface="Arial"/>
            </a:endParaRPr>
          </a:p>
        </p:txBody>
      </p:sp>
      <p:sp>
        <p:nvSpPr>
          <p:cNvPr id="18" name="TextBox 17"/>
          <p:cNvSpPr txBox="1"/>
          <p:nvPr/>
        </p:nvSpPr>
        <p:spPr>
          <a:xfrm>
            <a:off x="2569406" y="4506003"/>
            <a:ext cx="1570371" cy="369332"/>
          </a:xfrm>
          <a:prstGeom prst="rect">
            <a:avLst/>
          </a:prstGeom>
          <a:noFill/>
        </p:spPr>
        <p:txBody>
          <a:bodyPr wrap="square" rtlCol="0">
            <a:spAutoFit/>
          </a:bodyPr>
          <a:lstStyle/>
          <a:p>
            <a:pPr algn="ctr"/>
            <a:r>
              <a:rPr lang="en-US" b="1" dirty="0" err="1" smtClean="0">
                <a:latin typeface="Arial"/>
                <a:cs typeface="Arial"/>
              </a:rPr>
              <a:t>axicon</a:t>
            </a:r>
            <a:endParaRPr lang="en-US" b="1" dirty="0">
              <a:latin typeface="Arial"/>
              <a:cs typeface="Arial"/>
            </a:endParaRPr>
          </a:p>
        </p:txBody>
      </p:sp>
      <p:sp>
        <p:nvSpPr>
          <p:cNvPr id="22" name="TextBox 21"/>
          <p:cNvSpPr txBox="1"/>
          <p:nvPr/>
        </p:nvSpPr>
        <p:spPr>
          <a:xfrm>
            <a:off x="1141317" y="1430029"/>
            <a:ext cx="2731081" cy="369332"/>
          </a:xfrm>
          <a:prstGeom prst="rect">
            <a:avLst/>
          </a:prstGeom>
          <a:noFill/>
        </p:spPr>
        <p:txBody>
          <a:bodyPr wrap="square" rtlCol="0">
            <a:spAutoFit/>
          </a:bodyPr>
          <a:lstStyle/>
          <a:p>
            <a:pPr algn="ctr"/>
            <a:r>
              <a:rPr lang="en-US" b="1" dirty="0" smtClean="0">
                <a:solidFill>
                  <a:schemeClr val="bg1"/>
                </a:solidFill>
                <a:latin typeface="Arial"/>
                <a:cs typeface="Arial"/>
              </a:rPr>
              <a:t>Before Alignment</a:t>
            </a:r>
            <a:endParaRPr lang="en-US" b="1" dirty="0">
              <a:solidFill>
                <a:schemeClr val="bg1"/>
              </a:solidFill>
              <a:latin typeface="Arial"/>
              <a:cs typeface="Arial"/>
            </a:endParaRPr>
          </a:p>
        </p:txBody>
      </p:sp>
      <p:sp>
        <p:nvSpPr>
          <p:cNvPr id="23" name="TextBox 22"/>
          <p:cNvSpPr txBox="1"/>
          <p:nvPr/>
        </p:nvSpPr>
        <p:spPr>
          <a:xfrm>
            <a:off x="5472275" y="1430029"/>
            <a:ext cx="2731081" cy="369332"/>
          </a:xfrm>
          <a:prstGeom prst="rect">
            <a:avLst/>
          </a:prstGeom>
          <a:noFill/>
        </p:spPr>
        <p:txBody>
          <a:bodyPr wrap="square" rtlCol="0">
            <a:spAutoFit/>
          </a:bodyPr>
          <a:lstStyle/>
          <a:p>
            <a:pPr algn="ctr"/>
            <a:r>
              <a:rPr lang="en-US" b="1" dirty="0" smtClean="0">
                <a:solidFill>
                  <a:schemeClr val="bg1"/>
                </a:solidFill>
                <a:latin typeface="Arial"/>
                <a:cs typeface="Arial"/>
              </a:rPr>
              <a:t>After Alignment</a:t>
            </a:r>
            <a:endParaRPr lang="en-US" b="1" dirty="0">
              <a:solidFill>
                <a:schemeClr val="bg1"/>
              </a:solidFill>
              <a:latin typeface="Arial"/>
              <a:cs typeface="Arial"/>
            </a:endParaRPr>
          </a:p>
        </p:txBody>
      </p:sp>
    </p:spTree>
    <p:extLst>
      <p:ext uri="{BB962C8B-B14F-4D97-AF65-F5344CB8AC3E}">
        <p14:creationId xmlns:p14="http://schemas.microsoft.com/office/powerpoint/2010/main" val="1361649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4569"/>
            <a:ext cx="8229600" cy="1143000"/>
          </a:xfrm>
        </p:spPr>
        <p:txBody>
          <a:bodyPr/>
          <a:lstStyle/>
          <a:p>
            <a:r>
              <a:rPr lang="en-US" dirty="0" smtClean="0"/>
              <a:t>Laser-Heated Plasma</a:t>
            </a:r>
            <a:endParaRPr lang="en-US" dirty="0"/>
          </a:p>
        </p:txBody>
      </p:sp>
      <p:pic>
        <p:nvPicPr>
          <p:cNvPr id="3" name="Picture 2" descr="quarter.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7267"/>
            <a:ext cx="4259580" cy="3200400"/>
          </a:xfrm>
          <a:prstGeom prst="rect">
            <a:avLst/>
          </a:prstGeom>
        </p:spPr>
      </p:pic>
      <p:pic>
        <p:nvPicPr>
          <p:cNvPr id="4" name="Picture 3" descr="half.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657600"/>
            <a:ext cx="4259580" cy="3200400"/>
          </a:xfrm>
          <a:prstGeom prst="rect">
            <a:avLst/>
          </a:prstGeom>
        </p:spPr>
      </p:pic>
      <p:pic>
        <p:nvPicPr>
          <p:cNvPr id="6" name="Picture 5" descr="full.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5527" y="3657600"/>
            <a:ext cx="4259580" cy="3200400"/>
          </a:xfrm>
          <a:prstGeom prst="rect">
            <a:avLst/>
          </a:prstGeom>
        </p:spPr>
      </p:pic>
      <p:sp>
        <p:nvSpPr>
          <p:cNvPr id="13" name="TextBox 12"/>
          <p:cNvSpPr txBox="1"/>
          <p:nvPr/>
        </p:nvSpPr>
        <p:spPr>
          <a:xfrm>
            <a:off x="1351885" y="1023433"/>
            <a:ext cx="1570371" cy="369332"/>
          </a:xfrm>
          <a:prstGeom prst="rect">
            <a:avLst/>
          </a:prstGeom>
          <a:noFill/>
        </p:spPr>
        <p:txBody>
          <a:bodyPr wrap="square" rtlCol="0">
            <a:spAutoFit/>
          </a:bodyPr>
          <a:lstStyle/>
          <a:p>
            <a:pPr algn="ctr"/>
            <a:r>
              <a:rPr lang="en-US" b="1" dirty="0" smtClean="0">
                <a:solidFill>
                  <a:schemeClr val="bg1"/>
                </a:solidFill>
                <a:latin typeface="Arial"/>
                <a:cs typeface="Arial"/>
              </a:rPr>
              <a:t>¼ Power</a:t>
            </a:r>
            <a:endParaRPr lang="en-US" b="1" dirty="0">
              <a:solidFill>
                <a:schemeClr val="bg1"/>
              </a:solidFill>
              <a:latin typeface="Arial"/>
              <a:cs typeface="Arial"/>
            </a:endParaRPr>
          </a:p>
        </p:txBody>
      </p:sp>
      <p:sp>
        <p:nvSpPr>
          <p:cNvPr id="14" name="TextBox 13"/>
          <p:cNvSpPr txBox="1"/>
          <p:nvPr/>
        </p:nvSpPr>
        <p:spPr>
          <a:xfrm>
            <a:off x="1351885" y="3917667"/>
            <a:ext cx="1570371" cy="369332"/>
          </a:xfrm>
          <a:prstGeom prst="rect">
            <a:avLst/>
          </a:prstGeom>
          <a:noFill/>
        </p:spPr>
        <p:txBody>
          <a:bodyPr wrap="square" rtlCol="0">
            <a:spAutoFit/>
          </a:bodyPr>
          <a:lstStyle/>
          <a:p>
            <a:pPr algn="ctr"/>
            <a:r>
              <a:rPr lang="en-US" b="1" dirty="0" smtClean="0">
                <a:solidFill>
                  <a:schemeClr val="bg1"/>
                </a:solidFill>
                <a:latin typeface="Arial"/>
                <a:cs typeface="Arial"/>
              </a:rPr>
              <a:t>½ Power</a:t>
            </a:r>
            <a:endParaRPr lang="en-US" b="1" dirty="0">
              <a:solidFill>
                <a:schemeClr val="bg1"/>
              </a:solidFill>
              <a:latin typeface="Arial"/>
              <a:cs typeface="Arial"/>
            </a:endParaRPr>
          </a:p>
        </p:txBody>
      </p:sp>
      <p:sp>
        <p:nvSpPr>
          <p:cNvPr id="15" name="TextBox 14"/>
          <p:cNvSpPr txBox="1"/>
          <p:nvPr/>
        </p:nvSpPr>
        <p:spPr>
          <a:xfrm>
            <a:off x="6051544" y="3917667"/>
            <a:ext cx="1570371" cy="369332"/>
          </a:xfrm>
          <a:prstGeom prst="rect">
            <a:avLst/>
          </a:prstGeom>
          <a:noFill/>
        </p:spPr>
        <p:txBody>
          <a:bodyPr wrap="square" rtlCol="0">
            <a:spAutoFit/>
          </a:bodyPr>
          <a:lstStyle/>
          <a:p>
            <a:pPr algn="ctr"/>
            <a:r>
              <a:rPr lang="en-US" b="1" dirty="0" smtClean="0">
                <a:solidFill>
                  <a:schemeClr val="bg1"/>
                </a:solidFill>
                <a:latin typeface="Arial"/>
                <a:cs typeface="Arial"/>
              </a:rPr>
              <a:t>Full Power</a:t>
            </a:r>
            <a:endParaRPr lang="en-US" b="1" dirty="0">
              <a:solidFill>
                <a:schemeClr val="bg1"/>
              </a:solidFill>
              <a:latin typeface="Arial"/>
              <a:cs typeface="Arial"/>
            </a:endParaRPr>
          </a:p>
        </p:txBody>
      </p:sp>
      <p:sp>
        <p:nvSpPr>
          <p:cNvPr id="16" name="TextBox 15"/>
          <p:cNvSpPr txBox="1"/>
          <p:nvPr/>
        </p:nvSpPr>
        <p:spPr>
          <a:xfrm>
            <a:off x="4670146" y="927848"/>
            <a:ext cx="4259581" cy="2677656"/>
          </a:xfrm>
          <a:prstGeom prst="rect">
            <a:avLst/>
          </a:prstGeom>
          <a:noFill/>
        </p:spPr>
        <p:txBody>
          <a:bodyPr wrap="square" rtlCol="0">
            <a:spAutoFit/>
          </a:bodyPr>
          <a:lstStyle/>
          <a:p>
            <a:r>
              <a:rPr lang="en-US" sz="2400" dirty="0" smtClean="0"/>
              <a:t>The diffraction pattern observed in the probe pulse becomes chaotic at high laser power. We used this diagnostic to optimize our laser power so that we are ionizing, but not heating the plasma. </a:t>
            </a:r>
            <a:endParaRPr lang="en-US" sz="2400" dirty="0"/>
          </a:p>
        </p:txBody>
      </p:sp>
    </p:spTree>
    <p:extLst>
      <p:ext uri="{BB962C8B-B14F-4D97-AF65-F5344CB8AC3E}">
        <p14:creationId xmlns:p14="http://schemas.microsoft.com/office/powerpoint/2010/main" val="270620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4569"/>
            <a:ext cx="8229600" cy="1143000"/>
          </a:xfrm>
        </p:spPr>
        <p:txBody>
          <a:bodyPr/>
          <a:lstStyle/>
          <a:p>
            <a:r>
              <a:rPr lang="en-US" dirty="0" smtClean="0"/>
              <a:t>Timing Studies</a:t>
            </a:r>
            <a:endParaRPr lang="en-US" dirty="0"/>
          </a:p>
        </p:txBody>
      </p:sp>
      <p:pic>
        <p:nvPicPr>
          <p:cNvPr id="5" name="Picture 4" descr="1ns.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3860" y="1185332"/>
            <a:ext cx="4259580" cy="3200400"/>
          </a:xfrm>
          <a:prstGeom prst="rect">
            <a:avLst/>
          </a:prstGeom>
        </p:spPr>
      </p:pic>
      <p:pic>
        <p:nvPicPr>
          <p:cNvPr id="7" name="Picture 6" descr="100ps.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836" y="1185332"/>
            <a:ext cx="4259580" cy="3200400"/>
          </a:xfrm>
          <a:prstGeom prst="rect">
            <a:avLst/>
          </a:prstGeom>
        </p:spPr>
      </p:pic>
      <p:sp>
        <p:nvSpPr>
          <p:cNvPr id="12" name="TextBox 11"/>
          <p:cNvSpPr txBox="1"/>
          <p:nvPr/>
        </p:nvSpPr>
        <p:spPr>
          <a:xfrm>
            <a:off x="1141317" y="1430029"/>
            <a:ext cx="2731081" cy="369332"/>
          </a:xfrm>
          <a:prstGeom prst="rect">
            <a:avLst/>
          </a:prstGeom>
          <a:noFill/>
        </p:spPr>
        <p:txBody>
          <a:bodyPr wrap="square" rtlCol="0">
            <a:spAutoFit/>
          </a:bodyPr>
          <a:lstStyle/>
          <a:p>
            <a:pPr algn="ctr"/>
            <a:r>
              <a:rPr lang="en-US" b="1" dirty="0" smtClean="0">
                <a:solidFill>
                  <a:schemeClr val="bg1"/>
                </a:solidFill>
                <a:latin typeface="Arial"/>
                <a:cs typeface="Arial"/>
              </a:rPr>
              <a:t>100 </a:t>
            </a:r>
            <a:r>
              <a:rPr lang="en-US" b="1" dirty="0" err="1" smtClean="0">
                <a:solidFill>
                  <a:schemeClr val="bg1"/>
                </a:solidFill>
                <a:latin typeface="Arial"/>
                <a:cs typeface="Arial"/>
              </a:rPr>
              <a:t>ps</a:t>
            </a:r>
            <a:r>
              <a:rPr lang="en-US" b="1" dirty="0" smtClean="0">
                <a:solidFill>
                  <a:schemeClr val="bg1"/>
                </a:solidFill>
                <a:latin typeface="Arial"/>
                <a:cs typeface="Arial"/>
              </a:rPr>
              <a:t> Delay</a:t>
            </a:r>
            <a:endParaRPr lang="en-US" b="1" dirty="0">
              <a:solidFill>
                <a:schemeClr val="bg1"/>
              </a:solidFill>
              <a:latin typeface="Arial"/>
              <a:cs typeface="Arial"/>
            </a:endParaRPr>
          </a:p>
        </p:txBody>
      </p:sp>
      <p:sp>
        <p:nvSpPr>
          <p:cNvPr id="17" name="TextBox 16"/>
          <p:cNvSpPr txBox="1"/>
          <p:nvPr/>
        </p:nvSpPr>
        <p:spPr>
          <a:xfrm>
            <a:off x="5625828" y="1430029"/>
            <a:ext cx="2731081" cy="369332"/>
          </a:xfrm>
          <a:prstGeom prst="rect">
            <a:avLst/>
          </a:prstGeom>
          <a:noFill/>
        </p:spPr>
        <p:txBody>
          <a:bodyPr wrap="square" rtlCol="0">
            <a:spAutoFit/>
          </a:bodyPr>
          <a:lstStyle/>
          <a:p>
            <a:pPr algn="ctr"/>
            <a:r>
              <a:rPr lang="en-US" b="1" dirty="0" smtClean="0">
                <a:solidFill>
                  <a:schemeClr val="bg1"/>
                </a:solidFill>
                <a:latin typeface="Arial"/>
                <a:cs typeface="Arial"/>
              </a:rPr>
              <a:t>1 </a:t>
            </a:r>
            <a:r>
              <a:rPr lang="en-US" b="1" dirty="0">
                <a:solidFill>
                  <a:schemeClr val="bg1"/>
                </a:solidFill>
                <a:latin typeface="Arial"/>
                <a:cs typeface="Arial"/>
              </a:rPr>
              <a:t>n</a:t>
            </a:r>
            <a:r>
              <a:rPr lang="en-US" b="1" dirty="0" smtClean="0">
                <a:solidFill>
                  <a:schemeClr val="bg1"/>
                </a:solidFill>
                <a:latin typeface="Arial"/>
                <a:cs typeface="Arial"/>
              </a:rPr>
              <a:t>s Delay</a:t>
            </a:r>
            <a:endParaRPr lang="en-US" b="1" dirty="0">
              <a:solidFill>
                <a:schemeClr val="bg1"/>
              </a:solidFill>
              <a:latin typeface="Arial"/>
              <a:cs typeface="Arial"/>
            </a:endParaRPr>
          </a:p>
        </p:txBody>
      </p:sp>
      <p:sp>
        <p:nvSpPr>
          <p:cNvPr id="18" name="TextBox 17"/>
          <p:cNvSpPr txBox="1"/>
          <p:nvPr/>
        </p:nvSpPr>
        <p:spPr>
          <a:xfrm>
            <a:off x="655459" y="5078836"/>
            <a:ext cx="8031341" cy="1200328"/>
          </a:xfrm>
          <a:prstGeom prst="rect">
            <a:avLst/>
          </a:prstGeom>
          <a:noFill/>
        </p:spPr>
        <p:txBody>
          <a:bodyPr wrap="square" rtlCol="0">
            <a:spAutoFit/>
          </a:bodyPr>
          <a:lstStyle/>
          <a:p>
            <a:r>
              <a:rPr lang="en-US" sz="2400" dirty="0" smtClean="0"/>
              <a:t>We varied the timing of the probe pulse with respect to electron beam arrival time and observed the expansion of the beam-ionized plasma channel.</a:t>
            </a:r>
            <a:endParaRPr lang="en-US" sz="2400" dirty="0"/>
          </a:p>
        </p:txBody>
      </p:sp>
    </p:spTree>
    <p:extLst>
      <p:ext uri="{BB962C8B-B14F-4D97-AF65-F5344CB8AC3E}">
        <p14:creationId xmlns:p14="http://schemas.microsoft.com/office/powerpoint/2010/main" val="35115379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5398"/>
            <a:ext cx="8229600" cy="1143000"/>
          </a:xfrm>
        </p:spPr>
        <p:txBody>
          <a:bodyPr/>
          <a:lstStyle/>
          <a:p>
            <a:r>
              <a:rPr lang="en-US" dirty="0"/>
              <a:t>Simulation Work</a:t>
            </a:r>
          </a:p>
        </p:txBody>
      </p:sp>
      <p:sp>
        <p:nvSpPr>
          <p:cNvPr id="3" name="Content Placeholder 2"/>
          <p:cNvSpPr>
            <a:spLocks noGrp="1"/>
          </p:cNvSpPr>
          <p:nvPr>
            <p:ph idx="1"/>
          </p:nvPr>
        </p:nvSpPr>
        <p:spPr>
          <a:xfrm>
            <a:off x="457200" y="2744564"/>
            <a:ext cx="8229600" cy="4113435"/>
          </a:xfrm>
        </p:spPr>
        <p:txBody>
          <a:bodyPr>
            <a:normAutofit/>
          </a:bodyPr>
          <a:lstStyle/>
          <a:p>
            <a:pPr marL="0" indent="0">
              <a:buNone/>
            </a:pPr>
            <a:r>
              <a:rPr lang="en-US" sz="2000" dirty="0" smtClean="0"/>
              <a:t>Instead of simulating the whole large probe, the diffraction of a thin laser beam through the plasma is calculated with the Fresnel formula (near-fear diffraction), and integrated at multiple z locations.</a:t>
            </a:r>
          </a:p>
          <a:p>
            <a:pPr marL="0" indent="0">
              <a:buNone/>
            </a:pPr>
            <a:endParaRPr lang="en-US" sz="2000" dirty="0"/>
          </a:p>
          <a:p>
            <a:pPr marL="0" indent="0">
              <a:buNone/>
            </a:pPr>
            <a:endParaRPr lang="en-US" sz="2400" dirty="0" smtClean="0"/>
          </a:p>
          <a:p>
            <a:pPr marL="0" indent="0">
              <a:buNone/>
            </a:pPr>
            <a:endParaRPr lang="en-US" sz="2400" dirty="0" smtClean="0"/>
          </a:p>
          <a:p>
            <a:pPr marL="0" indent="0">
              <a:buNone/>
            </a:pPr>
            <a:endParaRPr lang="en-US" sz="2400" dirty="0" smtClean="0"/>
          </a:p>
          <a:p>
            <a:pPr marL="0" indent="0">
              <a:buNone/>
            </a:pPr>
            <a:endParaRPr lang="en-US" sz="2400" dirty="0" smtClean="0"/>
          </a:p>
          <a:p>
            <a:pPr marL="0" indent="0">
              <a:buNone/>
            </a:pPr>
            <a:endParaRPr lang="en-US" sz="2400" dirty="0"/>
          </a:p>
          <a:p>
            <a:pPr marL="0" indent="0">
              <a:buNone/>
            </a:pPr>
            <a:r>
              <a:rPr lang="en-US" sz="2000" dirty="0" smtClean="0"/>
              <a:t>The whole probe is recovered with a waterfall plot in z.</a:t>
            </a:r>
            <a:endParaRPr lang="en-US" sz="2000" dirty="0"/>
          </a:p>
        </p:txBody>
      </p:sp>
      <p:sp>
        <p:nvSpPr>
          <p:cNvPr id="4" name="Rectangle 3"/>
          <p:cNvSpPr/>
          <p:nvPr/>
        </p:nvSpPr>
        <p:spPr>
          <a:xfrm rot="5400000">
            <a:off x="4211400" y="4574570"/>
            <a:ext cx="109243" cy="1242565"/>
          </a:xfrm>
          <a:prstGeom prst="rect">
            <a:avLst/>
          </a:prstGeom>
          <a:solidFill>
            <a:schemeClr val="accent6"/>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6"/>
              </a:solidFill>
            </a:endParaRPr>
          </a:p>
        </p:txBody>
      </p:sp>
      <p:cxnSp>
        <p:nvCxnSpPr>
          <p:cNvPr id="11" name="Straight Connector 10"/>
          <p:cNvCxnSpPr/>
          <p:nvPr/>
        </p:nvCxnSpPr>
        <p:spPr>
          <a:xfrm flipH="1">
            <a:off x="2302133" y="5195851"/>
            <a:ext cx="1342606" cy="0"/>
          </a:xfrm>
          <a:prstGeom prst="line">
            <a:avLst/>
          </a:prstGeom>
          <a:ln>
            <a:prstDash val="sysDash"/>
          </a:ln>
        </p:spPr>
        <p:style>
          <a:lnRef idx="1">
            <a:schemeClr val="dk1"/>
          </a:lnRef>
          <a:fillRef idx="0">
            <a:schemeClr val="dk1"/>
          </a:fillRef>
          <a:effectRef idx="0">
            <a:schemeClr val="dk1"/>
          </a:effectRef>
          <a:fontRef idx="minor">
            <a:schemeClr val="tx1"/>
          </a:fontRef>
        </p:style>
      </p:cxnSp>
      <p:sp>
        <p:nvSpPr>
          <p:cNvPr id="15" name="TextBox 14"/>
          <p:cNvSpPr txBox="1"/>
          <p:nvPr/>
        </p:nvSpPr>
        <p:spPr>
          <a:xfrm>
            <a:off x="2179458" y="3988939"/>
            <a:ext cx="805668" cy="307777"/>
          </a:xfrm>
          <a:prstGeom prst="rect">
            <a:avLst/>
          </a:prstGeom>
          <a:noFill/>
        </p:spPr>
        <p:txBody>
          <a:bodyPr wrap="square" rtlCol="0">
            <a:spAutoFit/>
          </a:bodyPr>
          <a:lstStyle/>
          <a:p>
            <a:r>
              <a:rPr lang="en-US" sz="1400" dirty="0" smtClean="0"/>
              <a:t>Z = +1</a:t>
            </a:r>
            <a:endParaRPr lang="en-US" sz="1400" dirty="0"/>
          </a:p>
        </p:txBody>
      </p:sp>
      <p:cxnSp>
        <p:nvCxnSpPr>
          <p:cNvPr id="19" name="Straight Arrow Connector 18"/>
          <p:cNvCxnSpPr/>
          <p:nvPr/>
        </p:nvCxnSpPr>
        <p:spPr>
          <a:xfrm>
            <a:off x="2743508" y="4199003"/>
            <a:ext cx="914400" cy="914400"/>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20" name="Straight Arrow Connector 19"/>
          <p:cNvCxnSpPr/>
          <p:nvPr/>
        </p:nvCxnSpPr>
        <p:spPr>
          <a:xfrm>
            <a:off x="3337913" y="4199003"/>
            <a:ext cx="914400" cy="914400"/>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21" name="Straight Arrow Connector 20"/>
          <p:cNvCxnSpPr/>
          <p:nvPr/>
        </p:nvCxnSpPr>
        <p:spPr>
          <a:xfrm>
            <a:off x="3972905" y="4199003"/>
            <a:ext cx="914400" cy="914400"/>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sp>
        <p:nvSpPr>
          <p:cNvPr id="23" name="TextBox 22"/>
          <p:cNvSpPr txBox="1"/>
          <p:nvPr/>
        </p:nvSpPr>
        <p:spPr>
          <a:xfrm>
            <a:off x="2868560" y="3966760"/>
            <a:ext cx="805668" cy="307777"/>
          </a:xfrm>
          <a:prstGeom prst="rect">
            <a:avLst/>
          </a:prstGeom>
          <a:noFill/>
        </p:spPr>
        <p:txBody>
          <a:bodyPr wrap="square" rtlCol="0">
            <a:spAutoFit/>
          </a:bodyPr>
          <a:lstStyle/>
          <a:p>
            <a:r>
              <a:rPr lang="en-US" sz="1400" dirty="0" smtClean="0"/>
              <a:t>Z = 0</a:t>
            </a:r>
            <a:endParaRPr lang="en-US" sz="1400" dirty="0"/>
          </a:p>
        </p:txBody>
      </p:sp>
      <p:sp>
        <p:nvSpPr>
          <p:cNvPr id="24" name="TextBox 23"/>
          <p:cNvSpPr txBox="1"/>
          <p:nvPr/>
        </p:nvSpPr>
        <p:spPr>
          <a:xfrm>
            <a:off x="3463620" y="3975265"/>
            <a:ext cx="805668" cy="307777"/>
          </a:xfrm>
          <a:prstGeom prst="rect">
            <a:avLst/>
          </a:prstGeom>
          <a:noFill/>
        </p:spPr>
        <p:txBody>
          <a:bodyPr wrap="square" rtlCol="0">
            <a:spAutoFit/>
          </a:bodyPr>
          <a:lstStyle/>
          <a:p>
            <a:r>
              <a:rPr lang="en-US" sz="1400" dirty="0" smtClean="0"/>
              <a:t>Z = -1</a:t>
            </a:r>
            <a:endParaRPr lang="en-US" sz="1400" dirty="0"/>
          </a:p>
        </p:txBody>
      </p:sp>
      <p:sp>
        <p:nvSpPr>
          <p:cNvPr id="33" name="Freeform 32"/>
          <p:cNvSpPr/>
          <p:nvPr/>
        </p:nvSpPr>
        <p:spPr>
          <a:xfrm>
            <a:off x="3159476" y="4840739"/>
            <a:ext cx="205337" cy="341364"/>
          </a:xfrm>
          <a:custGeom>
            <a:avLst/>
            <a:gdLst>
              <a:gd name="connsiteX0" fmla="*/ 205337 w 205337"/>
              <a:gd name="connsiteY0" fmla="*/ 0 h 341364"/>
              <a:gd name="connsiteX1" fmla="*/ 14161 w 205337"/>
              <a:gd name="connsiteY1" fmla="*/ 136546 h 341364"/>
              <a:gd name="connsiteX2" fmla="*/ 14161 w 205337"/>
              <a:gd name="connsiteY2" fmla="*/ 341364 h 341364"/>
            </a:gdLst>
            <a:ahLst/>
            <a:cxnLst>
              <a:cxn ang="0">
                <a:pos x="connsiteX0" y="connsiteY0"/>
              </a:cxn>
              <a:cxn ang="0">
                <a:pos x="connsiteX1" y="connsiteY1"/>
              </a:cxn>
              <a:cxn ang="0">
                <a:pos x="connsiteX2" y="connsiteY2"/>
              </a:cxn>
            </a:cxnLst>
            <a:rect l="l" t="t" r="r" b="b"/>
            <a:pathLst>
              <a:path w="205337" h="341364">
                <a:moveTo>
                  <a:pt x="205337" y="0"/>
                </a:moveTo>
                <a:cubicBezTo>
                  <a:pt x="125680" y="39826"/>
                  <a:pt x="46024" y="79652"/>
                  <a:pt x="14161" y="136546"/>
                </a:cubicBezTo>
                <a:cubicBezTo>
                  <a:pt x="-17702" y="193440"/>
                  <a:pt x="14161" y="341364"/>
                  <a:pt x="14161" y="341364"/>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34" name="TextBox 33"/>
          <p:cNvSpPr txBox="1"/>
          <p:nvPr/>
        </p:nvSpPr>
        <p:spPr>
          <a:xfrm>
            <a:off x="2873225" y="4751658"/>
            <a:ext cx="614493" cy="369332"/>
          </a:xfrm>
          <a:prstGeom prst="rect">
            <a:avLst/>
          </a:prstGeom>
          <a:noFill/>
        </p:spPr>
        <p:txBody>
          <a:bodyPr wrap="square" rtlCol="0">
            <a:spAutoFit/>
          </a:bodyPr>
          <a:lstStyle/>
          <a:p>
            <a:r>
              <a:rPr lang="en-US" dirty="0" smtClean="0"/>
              <a:t>α</a:t>
            </a:r>
            <a:endParaRPr lang="en-US" dirty="0"/>
          </a:p>
        </p:txBody>
      </p:sp>
      <p:cxnSp>
        <p:nvCxnSpPr>
          <p:cNvPr id="38" name="Straight Arrow Connector 37"/>
          <p:cNvCxnSpPr/>
          <p:nvPr/>
        </p:nvCxnSpPr>
        <p:spPr>
          <a:xfrm flipV="1">
            <a:off x="3337913" y="5266552"/>
            <a:ext cx="532728" cy="33254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40" name="TextBox 39"/>
          <p:cNvSpPr txBox="1"/>
          <p:nvPr/>
        </p:nvSpPr>
        <p:spPr>
          <a:xfrm>
            <a:off x="1227520" y="5549894"/>
            <a:ext cx="2903359" cy="338554"/>
          </a:xfrm>
          <a:prstGeom prst="rect">
            <a:avLst/>
          </a:prstGeom>
          <a:noFill/>
        </p:spPr>
        <p:txBody>
          <a:bodyPr wrap="none" rtlCol="0">
            <a:spAutoFit/>
          </a:bodyPr>
          <a:lstStyle/>
          <a:p>
            <a:r>
              <a:rPr lang="en-US" sz="1600" dirty="0" smtClean="0"/>
              <a:t>Plasma plane = diffracting object</a:t>
            </a:r>
            <a:endParaRPr lang="en-US" sz="1600" dirty="0"/>
          </a:p>
        </p:txBody>
      </p:sp>
      <p:sp>
        <p:nvSpPr>
          <p:cNvPr id="41" name="TextBox 40"/>
          <p:cNvSpPr txBox="1"/>
          <p:nvPr/>
        </p:nvSpPr>
        <p:spPr>
          <a:xfrm>
            <a:off x="641805" y="1351805"/>
            <a:ext cx="7728944" cy="1200328"/>
          </a:xfrm>
          <a:prstGeom prst="rect">
            <a:avLst/>
          </a:prstGeom>
          <a:noFill/>
        </p:spPr>
        <p:txBody>
          <a:bodyPr wrap="square" rtlCol="0">
            <a:spAutoFit/>
          </a:bodyPr>
          <a:lstStyle/>
          <a:p>
            <a:r>
              <a:rPr lang="en-US" sz="2400" dirty="0"/>
              <a:t>We are preforming optics calculations to model our system and compare observations with expected results for different plasma shapes. </a:t>
            </a:r>
          </a:p>
        </p:txBody>
      </p:sp>
      <p:cxnSp>
        <p:nvCxnSpPr>
          <p:cNvPr id="43" name="Straight Arrow Connector 42"/>
          <p:cNvCxnSpPr/>
          <p:nvPr/>
        </p:nvCxnSpPr>
        <p:spPr>
          <a:xfrm flipH="1">
            <a:off x="4546576" y="4629602"/>
            <a:ext cx="914912" cy="13757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45" name="TextBox 44"/>
          <p:cNvSpPr txBox="1"/>
          <p:nvPr/>
        </p:nvSpPr>
        <p:spPr>
          <a:xfrm>
            <a:off x="5413258" y="4326676"/>
            <a:ext cx="2593269" cy="584776"/>
          </a:xfrm>
          <a:prstGeom prst="rect">
            <a:avLst/>
          </a:prstGeom>
          <a:noFill/>
        </p:spPr>
        <p:txBody>
          <a:bodyPr wrap="square" rtlCol="0">
            <a:spAutoFit/>
          </a:bodyPr>
          <a:lstStyle/>
          <a:p>
            <a:r>
              <a:rPr lang="en-US" sz="1600" dirty="0" smtClean="0"/>
              <a:t>Light from the probe, seen as a sum of multiple fine ray</a:t>
            </a:r>
            <a:endParaRPr lang="en-US" sz="1600" dirty="0"/>
          </a:p>
        </p:txBody>
      </p:sp>
      <p:cxnSp>
        <p:nvCxnSpPr>
          <p:cNvPr id="7" name="Straight Connector 6"/>
          <p:cNvCxnSpPr/>
          <p:nvPr/>
        </p:nvCxnSpPr>
        <p:spPr>
          <a:xfrm>
            <a:off x="4252313" y="3966760"/>
            <a:ext cx="0" cy="1921688"/>
          </a:xfrm>
          <a:prstGeom prst="line">
            <a:avLst/>
          </a:prstGeom>
          <a:ln>
            <a:prstDash val="dash"/>
          </a:ln>
        </p:spPr>
        <p:style>
          <a:lnRef idx="2">
            <a:schemeClr val="accent3"/>
          </a:lnRef>
          <a:fillRef idx="0">
            <a:schemeClr val="accent3"/>
          </a:fillRef>
          <a:effectRef idx="1">
            <a:schemeClr val="accent3"/>
          </a:effectRef>
          <a:fontRef idx="minor">
            <a:schemeClr val="tx1"/>
          </a:fontRef>
        </p:style>
      </p:cxnSp>
      <p:cxnSp>
        <p:nvCxnSpPr>
          <p:cNvPr id="13" name="Straight Arrow Connector 12"/>
          <p:cNvCxnSpPr/>
          <p:nvPr/>
        </p:nvCxnSpPr>
        <p:spPr>
          <a:xfrm flipH="1" flipV="1">
            <a:off x="4269288" y="5529802"/>
            <a:ext cx="618017" cy="181821"/>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27" name="TextBox 26"/>
          <p:cNvSpPr txBox="1"/>
          <p:nvPr/>
        </p:nvSpPr>
        <p:spPr>
          <a:xfrm>
            <a:off x="4852636" y="5526271"/>
            <a:ext cx="1206681" cy="338554"/>
          </a:xfrm>
          <a:prstGeom prst="rect">
            <a:avLst/>
          </a:prstGeom>
          <a:noFill/>
        </p:spPr>
        <p:txBody>
          <a:bodyPr wrap="none" rtlCol="0">
            <a:spAutoFit/>
          </a:bodyPr>
          <a:lstStyle/>
          <a:p>
            <a:r>
              <a:rPr lang="en-US" sz="1600" dirty="0" smtClean="0"/>
              <a:t>Image plane</a:t>
            </a:r>
            <a:endParaRPr lang="en-US" sz="1600" dirty="0"/>
          </a:p>
        </p:txBody>
      </p:sp>
    </p:spTree>
    <p:extLst>
      <p:ext uri="{BB962C8B-B14F-4D97-AF65-F5344CB8AC3E}">
        <p14:creationId xmlns:p14="http://schemas.microsoft.com/office/powerpoint/2010/main" val="3155975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eam.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55" y="1021643"/>
            <a:ext cx="4563304" cy="2895666"/>
          </a:xfrm>
          <a:prstGeom prst="rect">
            <a:avLst/>
          </a:prstGeom>
        </p:spPr>
      </p:pic>
      <p:sp>
        <p:nvSpPr>
          <p:cNvPr id="2" name="Title 1"/>
          <p:cNvSpPr>
            <a:spLocks noGrp="1"/>
          </p:cNvSpPr>
          <p:nvPr>
            <p:ph type="title"/>
          </p:nvPr>
        </p:nvSpPr>
        <p:spPr>
          <a:xfrm>
            <a:off x="457200" y="56158"/>
            <a:ext cx="8229600" cy="1143000"/>
          </a:xfrm>
        </p:spPr>
        <p:txBody>
          <a:bodyPr/>
          <a:lstStyle/>
          <a:p>
            <a:r>
              <a:rPr lang="en-US" dirty="0" smtClean="0"/>
              <a:t>Simulation Work</a:t>
            </a:r>
            <a:endParaRPr lang="en-US" dirty="0"/>
          </a:p>
        </p:txBody>
      </p:sp>
      <p:sp>
        <p:nvSpPr>
          <p:cNvPr id="5" name="TextBox 4"/>
          <p:cNvSpPr txBox="1"/>
          <p:nvPr/>
        </p:nvSpPr>
        <p:spPr>
          <a:xfrm>
            <a:off x="4185745" y="1195627"/>
            <a:ext cx="5017999" cy="1200328"/>
          </a:xfrm>
          <a:prstGeom prst="rect">
            <a:avLst/>
          </a:prstGeom>
          <a:noFill/>
        </p:spPr>
        <p:txBody>
          <a:bodyPr wrap="square" rtlCol="0">
            <a:spAutoFit/>
          </a:bodyPr>
          <a:lstStyle/>
          <a:p>
            <a:r>
              <a:rPr lang="en-US" sz="2400" i="1" dirty="0" smtClean="0"/>
              <a:t>On the left :</a:t>
            </a:r>
            <a:r>
              <a:rPr lang="en-US" sz="2400" dirty="0" smtClean="0"/>
              <a:t> Probe pulse diffraction observed from a beam-ionized plasma column.</a:t>
            </a:r>
            <a:endParaRPr lang="en-US" sz="2400" dirty="0"/>
          </a:p>
        </p:txBody>
      </p:sp>
      <p:sp>
        <p:nvSpPr>
          <p:cNvPr id="6" name="TextBox 5"/>
          <p:cNvSpPr txBox="1"/>
          <p:nvPr/>
        </p:nvSpPr>
        <p:spPr>
          <a:xfrm>
            <a:off x="4213055" y="2388651"/>
            <a:ext cx="4862669" cy="1569660"/>
          </a:xfrm>
          <a:prstGeom prst="rect">
            <a:avLst/>
          </a:prstGeom>
          <a:noFill/>
        </p:spPr>
        <p:txBody>
          <a:bodyPr wrap="square" rtlCol="0">
            <a:spAutoFit/>
          </a:bodyPr>
          <a:lstStyle/>
          <a:p>
            <a:r>
              <a:rPr lang="en-US" sz="2400" i="1" dirty="0" smtClean="0"/>
              <a:t>Below :</a:t>
            </a:r>
            <a:r>
              <a:rPr lang="en-US" sz="2400" dirty="0" smtClean="0"/>
              <a:t> Simulation of Fresnel diffraction from a uniform cylinder of plasma. α = 1/100 rad</a:t>
            </a:r>
          </a:p>
          <a:p>
            <a:endParaRPr lang="en-US" sz="400" dirty="0" smtClean="0"/>
          </a:p>
          <a:p>
            <a:endParaRPr lang="fr-FR" sz="2000" i="1" dirty="0" smtClean="0"/>
          </a:p>
        </p:txBody>
      </p:sp>
      <p:pic>
        <p:nvPicPr>
          <p:cNvPr id="14" name="Picture 13" descr="hol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338" y="3849100"/>
            <a:ext cx="3639823" cy="2804677"/>
          </a:xfrm>
          <a:prstGeom prst="rect">
            <a:avLst/>
          </a:prstGeom>
        </p:spPr>
      </p:pic>
      <p:pic>
        <p:nvPicPr>
          <p:cNvPr id="3" name="Picture 2" descr="Capture d’écran 2014-07-08 à 22.31.2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29335" y="3849100"/>
            <a:ext cx="3627238" cy="2803391"/>
          </a:xfrm>
          <a:prstGeom prst="rect">
            <a:avLst/>
          </a:prstGeom>
        </p:spPr>
      </p:pic>
      <p:sp>
        <p:nvSpPr>
          <p:cNvPr id="7" name="TextBox 6"/>
          <p:cNvSpPr txBox="1"/>
          <p:nvPr/>
        </p:nvSpPr>
        <p:spPr>
          <a:xfrm>
            <a:off x="996844" y="3876409"/>
            <a:ext cx="2649148" cy="646331"/>
          </a:xfrm>
          <a:prstGeom prst="rect">
            <a:avLst/>
          </a:prstGeom>
          <a:noFill/>
        </p:spPr>
        <p:txBody>
          <a:bodyPr wrap="square" rtlCol="0">
            <a:spAutoFit/>
          </a:bodyPr>
          <a:lstStyle/>
          <a:p>
            <a:r>
              <a:rPr lang="en-US" b="1" dirty="0">
                <a:solidFill>
                  <a:schemeClr val="bg1"/>
                </a:solidFill>
              </a:rPr>
              <a:t>Plasma radius = 100E-6 m</a:t>
            </a:r>
          </a:p>
          <a:p>
            <a:endParaRPr lang="en-US" dirty="0"/>
          </a:p>
        </p:txBody>
      </p:sp>
      <p:sp>
        <p:nvSpPr>
          <p:cNvPr id="9" name="TextBox 8"/>
          <p:cNvSpPr txBox="1"/>
          <p:nvPr/>
        </p:nvSpPr>
        <p:spPr>
          <a:xfrm>
            <a:off x="5264516" y="3875576"/>
            <a:ext cx="2649148" cy="646331"/>
          </a:xfrm>
          <a:prstGeom prst="rect">
            <a:avLst/>
          </a:prstGeom>
          <a:noFill/>
        </p:spPr>
        <p:txBody>
          <a:bodyPr wrap="square" rtlCol="0">
            <a:spAutoFit/>
          </a:bodyPr>
          <a:lstStyle/>
          <a:p>
            <a:r>
              <a:rPr lang="en-US" b="1" dirty="0">
                <a:solidFill>
                  <a:schemeClr val="bg1"/>
                </a:solidFill>
              </a:rPr>
              <a:t>Plasma radius = </a:t>
            </a:r>
            <a:r>
              <a:rPr lang="en-US" b="1" dirty="0" smtClean="0">
                <a:solidFill>
                  <a:schemeClr val="bg1"/>
                </a:solidFill>
              </a:rPr>
              <a:t>200E</a:t>
            </a:r>
            <a:r>
              <a:rPr lang="en-US" b="1" dirty="0">
                <a:solidFill>
                  <a:schemeClr val="bg1"/>
                </a:solidFill>
              </a:rPr>
              <a:t>-6 m</a:t>
            </a:r>
          </a:p>
          <a:p>
            <a:endParaRPr lang="en-US" dirty="0"/>
          </a:p>
        </p:txBody>
      </p:sp>
    </p:spTree>
    <p:extLst>
      <p:ext uri="{BB962C8B-B14F-4D97-AF65-F5344CB8AC3E}">
        <p14:creationId xmlns:p14="http://schemas.microsoft.com/office/powerpoint/2010/main" val="2012920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1742</TotalTime>
  <Words>475</Words>
  <Application>Microsoft Macintosh PowerPoint</Application>
  <PresentationFormat>On-screen Show (4:3)</PresentationFormat>
  <Paragraphs>84</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E224 – 2014 Results</vt:lpstr>
      <vt:lpstr>Experimental Goals for 2014</vt:lpstr>
      <vt:lpstr>Results from 2014</vt:lpstr>
      <vt:lpstr>Probe Pulse Modulation</vt:lpstr>
      <vt:lpstr>“In-Oven” Alignment</vt:lpstr>
      <vt:lpstr>Laser-Heated Plasma</vt:lpstr>
      <vt:lpstr>Timing Studies</vt:lpstr>
      <vt:lpstr>Simulation Work</vt:lpstr>
      <vt:lpstr>Simulation Work</vt:lpstr>
      <vt:lpstr>Experimental Setup for 2014 Diagrams and Images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Slides for E224</dc:title>
  <dc:creator>Spencer</dc:creator>
  <cp:lastModifiedBy>Margaux Schmeltz</cp:lastModifiedBy>
  <cp:revision>25</cp:revision>
  <dcterms:created xsi:type="dcterms:W3CDTF">2014-07-08T05:45:01Z</dcterms:created>
  <dcterms:modified xsi:type="dcterms:W3CDTF">2014-07-14T16:13:09Z</dcterms:modified>
</cp:coreProperties>
</file>